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6" r:id="rId2"/>
    <p:sldId id="258" r:id="rId3"/>
    <p:sldId id="260" r:id="rId4"/>
    <p:sldId id="259" r:id="rId5"/>
    <p:sldId id="261" r:id="rId6"/>
    <p:sldId id="265" r:id="rId7"/>
    <p:sldId id="273" r:id="rId8"/>
    <p:sldId id="274" r:id="rId9"/>
    <p:sldId id="275" r:id="rId10"/>
    <p:sldId id="276" r:id="rId11"/>
    <p:sldId id="277" r:id="rId12"/>
    <p:sldId id="270" r:id="rId13"/>
    <p:sldId id="279" r:id="rId14"/>
    <p:sldId id="271" r:id="rId15"/>
    <p:sldId id="285" r:id="rId16"/>
    <p:sldId id="286" r:id="rId17"/>
    <p:sldId id="282" r:id="rId18"/>
    <p:sldId id="281" r:id="rId19"/>
    <p:sldId id="283" r:id="rId20"/>
    <p:sldId id="284" r:id="rId21"/>
    <p:sldId id="28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F1922-A303-347C-6CE7-AA753ADB7185}" v="4" dt="2023-03-20T18:56:00.604"/>
    <p1510:client id="{E28491D4-6701-4751-B5DC-D13AFB236E45}" v="4" dt="2023-03-20T16:39:45.580"/>
    <p1510:client id="{EA57FE17-D131-0D4D-D3D0-9127C7F41DDE}" v="82" dt="2023-03-19T23:31:46.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2" d="100"/>
          <a:sy n="82" d="100"/>
        </p:scale>
        <p:origin x="52"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nshu Sharma" userId="S::himanshusharma30@usf.edu::2ed80e2f-4f73-4751-bb59-85ec2c5a2f78" providerId="AD" clId="Web-{E28491D4-6701-4751-B5DC-D13AFB236E45}"/>
    <pc:docChg chg="modSld">
      <pc:chgData name="Himanshu Sharma" userId="S::himanshusharma30@usf.edu::2ed80e2f-4f73-4751-bb59-85ec2c5a2f78" providerId="AD" clId="Web-{E28491D4-6701-4751-B5DC-D13AFB236E45}" dt="2023-03-20T16:39:45.580" v="3"/>
      <pc:docMkLst>
        <pc:docMk/>
      </pc:docMkLst>
      <pc:sldChg chg="modSp">
        <pc:chgData name="Himanshu Sharma" userId="S::himanshusharma30@usf.edu::2ed80e2f-4f73-4751-bb59-85ec2c5a2f78" providerId="AD" clId="Web-{E28491D4-6701-4751-B5DC-D13AFB236E45}" dt="2023-03-20T16:39:45.580" v="3"/>
        <pc:sldMkLst>
          <pc:docMk/>
          <pc:sldMk cId="2661344309" sldId="276"/>
        </pc:sldMkLst>
        <pc:graphicFrameChg chg="mod modGraphic">
          <ac:chgData name="Himanshu Sharma" userId="S::himanshusharma30@usf.edu::2ed80e2f-4f73-4751-bb59-85ec2c5a2f78" providerId="AD" clId="Web-{E28491D4-6701-4751-B5DC-D13AFB236E45}" dt="2023-03-20T16:39:45.580" v="3"/>
          <ac:graphicFrameMkLst>
            <pc:docMk/>
            <pc:sldMk cId="2661344309" sldId="276"/>
            <ac:graphicFrameMk id="4" creationId="{63570485-3D33-4522-7C3A-F52AD5D12FF2}"/>
          </ac:graphicFrameMkLst>
        </pc:graphicFrameChg>
      </pc:sldChg>
    </pc:docChg>
  </pc:docChgLst>
  <pc:docChgLst>
    <pc:chgData name="Rahul Bankey" userId="S::rahulbankey@usf.edu::3fe8da6f-57ed-480c-b263-45cd40279b27" providerId="AD" clId="Web-{5AAF1922-A303-347C-6CE7-AA753ADB7185}"/>
    <pc:docChg chg="modSld">
      <pc:chgData name="Rahul Bankey" userId="S::rahulbankey@usf.edu::3fe8da6f-57ed-480c-b263-45cd40279b27" providerId="AD" clId="Web-{5AAF1922-A303-347C-6CE7-AA753ADB7185}" dt="2023-03-20T18:56:00.604" v="3" actId="14100"/>
      <pc:docMkLst>
        <pc:docMk/>
      </pc:docMkLst>
      <pc:sldChg chg="modSp">
        <pc:chgData name="Rahul Bankey" userId="S::rahulbankey@usf.edu::3fe8da6f-57ed-480c-b263-45cd40279b27" providerId="AD" clId="Web-{5AAF1922-A303-347C-6CE7-AA753ADB7185}" dt="2023-03-20T18:56:00.604" v="3" actId="14100"/>
        <pc:sldMkLst>
          <pc:docMk/>
          <pc:sldMk cId="1260632921" sldId="270"/>
        </pc:sldMkLst>
        <pc:spChg chg="mod">
          <ac:chgData name="Rahul Bankey" userId="S::rahulbankey@usf.edu::3fe8da6f-57ed-480c-b263-45cd40279b27" providerId="AD" clId="Web-{5AAF1922-A303-347C-6CE7-AA753ADB7185}" dt="2023-03-20T18:55:46.229" v="0" actId="1076"/>
          <ac:spMkLst>
            <pc:docMk/>
            <pc:sldMk cId="1260632921" sldId="270"/>
            <ac:spMk id="2" creationId="{63703F49-ADA5-0084-5FA2-90D0EA170788}"/>
          </ac:spMkLst>
        </pc:spChg>
        <pc:spChg chg="mod">
          <ac:chgData name="Rahul Bankey" userId="S::rahulbankey@usf.edu::3fe8da6f-57ed-480c-b263-45cd40279b27" providerId="AD" clId="Web-{5AAF1922-A303-347C-6CE7-AA753ADB7185}" dt="2023-03-20T18:56:00.604" v="3" actId="14100"/>
          <ac:spMkLst>
            <pc:docMk/>
            <pc:sldMk cId="1260632921" sldId="270"/>
            <ac:spMk id="7" creationId="{E588F012-F1C5-57D9-72E2-85150F35E609}"/>
          </ac:spMkLst>
        </pc:spChg>
        <pc:spChg chg="mod">
          <ac:chgData name="Rahul Bankey" userId="S::rahulbankey@usf.edu::3fe8da6f-57ed-480c-b263-45cd40279b27" providerId="AD" clId="Web-{5AAF1922-A303-347C-6CE7-AA753ADB7185}" dt="2023-03-20T18:55:56.651" v="2" actId="14100"/>
          <ac:spMkLst>
            <pc:docMk/>
            <pc:sldMk cId="1260632921" sldId="270"/>
            <ac:spMk id="8" creationId="{D44159A6-332E-AACC-2973-41445A8E225B}"/>
          </ac:spMkLst>
        </pc:spChg>
        <pc:spChg chg="mod">
          <ac:chgData name="Rahul Bankey" userId="S::rahulbankey@usf.edu::3fe8da6f-57ed-480c-b263-45cd40279b27" providerId="AD" clId="Web-{5AAF1922-A303-347C-6CE7-AA753ADB7185}" dt="2023-03-20T18:55:51.698" v="1" actId="14100"/>
          <ac:spMkLst>
            <pc:docMk/>
            <pc:sldMk cId="1260632921" sldId="270"/>
            <ac:spMk id="9" creationId="{E4EAFA35-24FF-7ECE-EB1A-BDC9AB5B865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3623A-B713-4F1E-B827-1EC70881CF7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D85E54A-8F87-45C6-BDD9-7F5E8BFEF40B}">
      <dgm:prSet/>
      <dgm:spPr/>
      <dgm:t>
        <a:bodyPr/>
        <a:lstStyle/>
        <a:p>
          <a:r>
            <a:rPr lang="en-US" dirty="0"/>
            <a:t>The age group under Labour force data belongs to age group between 25-60 yrs.</a:t>
          </a:r>
        </a:p>
      </dgm:t>
    </dgm:pt>
    <dgm:pt modelId="{A2487642-4FEA-4D6E-A99E-64AFD1A8B359}" type="parTrans" cxnId="{7E27BA59-FC92-4DAF-A131-0E64B2AAC0F2}">
      <dgm:prSet/>
      <dgm:spPr/>
      <dgm:t>
        <a:bodyPr/>
        <a:lstStyle/>
        <a:p>
          <a:endParaRPr lang="en-US"/>
        </a:p>
      </dgm:t>
    </dgm:pt>
    <dgm:pt modelId="{C6F22788-9530-4A97-B263-3D97B9A5BF11}" type="sibTrans" cxnId="{7E27BA59-FC92-4DAF-A131-0E64B2AAC0F2}">
      <dgm:prSet/>
      <dgm:spPr/>
      <dgm:t>
        <a:bodyPr/>
        <a:lstStyle/>
        <a:p>
          <a:endParaRPr lang="en-US"/>
        </a:p>
      </dgm:t>
    </dgm:pt>
    <dgm:pt modelId="{7A357A4A-7AFE-4707-9990-B3EF48DBA421}">
      <dgm:prSet/>
      <dgm:spPr/>
      <dgm:t>
        <a:bodyPr/>
        <a:lstStyle/>
        <a:p>
          <a:r>
            <a:rPr lang="en-US" dirty="0"/>
            <a:t>36 major developed/developing countries have been taken for the FDI analysis.</a:t>
          </a:r>
        </a:p>
      </dgm:t>
    </dgm:pt>
    <dgm:pt modelId="{85FF721A-A508-4FF7-B057-D817868DCB3F}" type="parTrans" cxnId="{E34465ED-1030-464F-BB00-4CC644E3AF49}">
      <dgm:prSet/>
      <dgm:spPr/>
      <dgm:t>
        <a:bodyPr/>
        <a:lstStyle/>
        <a:p>
          <a:endParaRPr lang="en-US"/>
        </a:p>
      </dgm:t>
    </dgm:pt>
    <dgm:pt modelId="{3B8D890E-3223-45B0-ADE9-1BF8A52B769E}" type="sibTrans" cxnId="{E34465ED-1030-464F-BB00-4CC644E3AF49}">
      <dgm:prSet/>
      <dgm:spPr/>
      <dgm:t>
        <a:bodyPr/>
        <a:lstStyle/>
        <a:p>
          <a:endParaRPr lang="en-US"/>
        </a:p>
      </dgm:t>
    </dgm:pt>
    <dgm:pt modelId="{16E94F35-99C7-4E5B-8DF7-7552A22A4F41}">
      <dgm:prSet/>
      <dgm:spPr/>
      <dgm:t>
        <a:bodyPr/>
        <a:lstStyle/>
        <a:p>
          <a:r>
            <a:rPr lang="en-US" dirty="0"/>
            <a:t>FDI analysis is done for the year between 2005 to 2020.</a:t>
          </a:r>
        </a:p>
      </dgm:t>
    </dgm:pt>
    <dgm:pt modelId="{903198D0-AB8E-4C61-B9B0-12FCE0CD0E92}" type="parTrans" cxnId="{60958DC0-8022-4E83-8197-66133EEE170A}">
      <dgm:prSet/>
      <dgm:spPr/>
      <dgm:t>
        <a:bodyPr/>
        <a:lstStyle/>
        <a:p>
          <a:endParaRPr lang="en-US"/>
        </a:p>
      </dgm:t>
    </dgm:pt>
    <dgm:pt modelId="{30F6451D-76C4-4A58-A9BA-AA6E7DAD89CF}" type="sibTrans" cxnId="{60958DC0-8022-4E83-8197-66133EEE170A}">
      <dgm:prSet/>
      <dgm:spPr/>
      <dgm:t>
        <a:bodyPr/>
        <a:lstStyle/>
        <a:p>
          <a:endParaRPr lang="en-US"/>
        </a:p>
      </dgm:t>
    </dgm:pt>
    <dgm:pt modelId="{5CBEE486-A18F-4461-9D3C-93BB39A2CACD}">
      <dgm:prSet/>
      <dgm:spPr/>
      <dgm:t>
        <a:bodyPr/>
        <a:lstStyle/>
        <a:p>
          <a:r>
            <a:rPr lang="en-US"/>
            <a:t>‘FDI Inward’ is the dependent variable for the analysis.</a:t>
          </a:r>
        </a:p>
      </dgm:t>
    </dgm:pt>
    <dgm:pt modelId="{CCF6D47D-7546-4219-A8A2-375A2F9CCFB9}" type="parTrans" cxnId="{88AB8CA5-9FC6-49F5-99AA-70A3DF204230}">
      <dgm:prSet/>
      <dgm:spPr/>
      <dgm:t>
        <a:bodyPr/>
        <a:lstStyle/>
        <a:p>
          <a:endParaRPr lang="en-US"/>
        </a:p>
      </dgm:t>
    </dgm:pt>
    <dgm:pt modelId="{FABCB868-669A-474E-A95D-DF517B58D4F1}" type="sibTrans" cxnId="{88AB8CA5-9FC6-49F5-99AA-70A3DF204230}">
      <dgm:prSet/>
      <dgm:spPr/>
      <dgm:t>
        <a:bodyPr/>
        <a:lstStyle/>
        <a:p>
          <a:endParaRPr lang="en-US"/>
        </a:p>
      </dgm:t>
    </dgm:pt>
    <dgm:pt modelId="{49A526EF-8E43-4DDD-B3FA-DC6CFBE524DC}">
      <dgm:prSet/>
      <dgm:spPr/>
      <dgm:t>
        <a:bodyPr/>
        <a:lstStyle/>
        <a:p>
          <a:r>
            <a:rPr lang="en-US" dirty="0"/>
            <a:t>Values for Economic Freedom columns are the ratings from 10.</a:t>
          </a:r>
        </a:p>
      </dgm:t>
    </dgm:pt>
    <dgm:pt modelId="{9D0D9714-1028-4D3D-82B1-CBE029966D4E}" type="parTrans" cxnId="{EC90728B-B3B6-4C5B-A578-870D17B9219A}">
      <dgm:prSet/>
      <dgm:spPr/>
      <dgm:t>
        <a:bodyPr/>
        <a:lstStyle/>
        <a:p>
          <a:endParaRPr lang="en-US"/>
        </a:p>
      </dgm:t>
    </dgm:pt>
    <dgm:pt modelId="{B92B9779-99A1-4D8C-8481-3C754662B5FD}" type="sibTrans" cxnId="{EC90728B-B3B6-4C5B-A578-870D17B9219A}">
      <dgm:prSet/>
      <dgm:spPr/>
      <dgm:t>
        <a:bodyPr/>
        <a:lstStyle/>
        <a:p>
          <a:endParaRPr lang="en-US"/>
        </a:p>
      </dgm:t>
    </dgm:pt>
    <dgm:pt modelId="{B0E0C373-BEF0-4C27-9BFE-93A7B52D4673}">
      <dgm:prSet/>
      <dgm:spPr/>
      <dgm:t>
        <a:bodyPr/>
        <a:lstStyle/>
        <a:p>
          <a:r>
            <a:rPr lang="en-US" dirty="0"/>
            <a:t>For comparison consistency the values for GDP and FDI Inflow are in USD.</a:t>
          </a:r>
        </a:p>
      </dgm:t>
    </dgm:pt>
    <dgm:pt modelId="{72324C3E-0BBB-42FC-9E79-218DDF4534EF}" type="parTrans" cxnId="{4861ADFD-7475-4883-A956-383CE7073583}">
      <dgm:prSet/>
      <dgm:spPr/>
      <dgm:t>
        <a:bodyPr/>
        <a:lstStyle/>
        <a:p>
          <a:endParaRPr lang="en-US"/>
        </a:p>
      </dgm:t>
    </dgm:pt>
    <dgm:pt modelId="{BC514C09-C573-4A51-AAA3-1296B48F5C59}" type="sibTrans" cxnId="{4861ADFD-7475-4883-A956-383CE7073583}">
      <dgm:prSet/>
      <dgm:spPr/>
      <dgm:t>
        <a:bodyPr/>
        <a:lstStyle/>
        <a:p>
          <a:endParaRPr lang="en-US"/>
        </a:p>
      </dgm:t>
    </dgm:pt>
    <dgm:pt modelId="{92A45CA0-3E67-43DA-8506-8E3B7D9EBCC4}" type="pres">
      <dgm:prSet presAssocID="{DCE3623A-B713-4F1E-B827-1EC70881CF71}" presName="linear" presStyleCnt="0">
        <dgm:presLayoutVars>
          <dgm:animLvl val="lvl"/>
          <dgm:resizeHandles val="exact"/>
        </dgm:presLayoutVars>
      </dgm:prSet>
      <dgm:spPr/>
    </dgm:pt>
    <dgm:pt modelId="{C7E2C63A-F224-470F-83FD-1C9D7E0CE38E}" type="pres">
      <dgm:prSet presAssocID="{BD85E54A-8F87-45C6-BDD9-7F5E8BFEF40B}" presName="parentText" presStyleLbl="node1" presStyleIdx="0" presStyleCnt="6" custScaleY="144579">
        <dgm:presLayoutVars>
          <dgm:chMax val="0"/>
          <dgm:bulletEnabled val="1"/>
        </dgm:presLayoutVars>
      </dgm:prSet>
      <dgm:spPr/>
    </dgm:pt>
    <dgm:pt modelId="{0AF145D9-DBF3-45DA-BC89-43CD3E0E1789}" type="pres">
      <dgm:prSet presAssocID="{C6F22788-9530-4A97-B263-3D97B9A5BF11}" presName="spacer" presStyleCnt="0"/>
      <dgm:spPr/>
    </dgm:pt>
    <dgm:pt modelId="{AFFD7053-7B21-4F2F-89CC-26FB8191F61A}" type="pres">
      <dgm:prSet presAssocID="{7A357A4A-7AFE-4707-9990-B3EF48DBA421}" presName="parentText" presStyleLbl="node1" presStyleIdx="1" presStyleCnt="6" custScaleY="130075">
        <dgm:presLayoutVars>
          <dgm:chMax val="0"/>
          <dgm:bulletEnabled val="1"/>
        </dgm:presLayoutVars>
      </dgm:prSet>
      <dgm:spPr/>
    </dgm:pt>
    <dgm:pt modelId="{F99F5260-8A2C-4E28-BA0B-63F39A9A77C3}" type="pres">
      <dgm:prSet presAssocID="{3B8D890E-3223-45B0-ADE9-1BF8A52B769E}" presName="spacer" presStyleCnt="0"/>
      <dgm:spPr/>
    </dgm:pt>
    <dgm:pt modelId="{6EF26B72-DB8D-42DA-9EFA-59E4ED25AE56}" type="pres">
      <dgm:prSet presAssocID="{16E94F35-99C7-4E5B-8DF7-7552A22A4F41}" presName="parentText" presStyleLbl="node1" presStyleIdx="2" presStyleCnt="6" custScaleY="138813">
        <dgm:presLayoutVars>
          <dgm:chMax val="0"/>
          <dgm:bulletEnabled val="1"/>
        </dgm:presLayoutVars>
      </dgm:prSet>
      <dgm:spPr/>
    </dgm:pt>
    <dgm:pt modelId="{4609EAF6-133A-49F9-B589-D348F1CC3E99}" type="pres">
      <dgm:prSet presAssocID="{30F6451D-76C4-4A58-A9BA-AA6E7DAD89CF}" presName="spacer" presStyleCnt="0"/>
      <dgm:spPr/>
    </dgm:pt>
    <dgm:pt modelId="{7308ED7D-528C-44FA-96F9-1EB3F1453CC0}" type="pres">
      <dgm:prSet presAssocID="{5CBEE486-A18F-4461-9D3C-93BB39A2CACD}" presName="parentText" presStyleLbl="node1" presStyleIdx="3" presStyleCnt="6" custScaleY="137417">
        <dgm:presLayoutVars>
          <dgm:chMax val="0"/>
          <dgm:bulletEnabled val="1"/>
        </dgm:presLayoutVars>
      </dgm:prSet>
      <dgm:spPr/>
    </dgm:pt>
    <dgm:pt modelId="{2759D022-7E0E-40DC-A927-D6B8A209E53E}" type="pres">
      <dgm:prSet presAssocID="{FABCB868-669A-474E-A95D-DF517B58D4F1}" presName="spacer" presStyleCnt="0"/>
      <dgm:spPr/>
    </dgm:pt>
    <dgm:pt modelId="{D2A2D97A-5D0A-46A6-8BC5-B50882576669}" type="pres">
      <dgm:prSet presAssocID="{49A526EF-8E43-4DDD-B3FA-DC6CFBE524DC}" presName="parentText" presStyleLbl="node1" presStyleIdx="4" presStyleCnt="6" custScaleY="134624">
        <dgm:presLayoutVars>
          <dgm:chMax val="0"/>
          <dgm:bulletEnabled val="1"/>
        </dgm:presLayoutVars>
      </dgm:prSet>
      <dgm:spPr/>
    </dgm:pt>
    <dgm:pt modelId="{B071B51F-AC6C-41FB-BA67-EC25AAE7DC6B}" type="pres">
      <dgm:prSet presAssocID="{B92B9779-99A1-4D8C-8481-3C754662B5FD}" presName="spacer" presStyleCnt="0"/>
      <dgm:spPr/>
    </dgm:pt>
    <dgm:pt modelId="{D5781BB4-5906-45AD-A27F-705FA987AF4F}" type="pres">
      <dgm:prSet presAssocID="{B0E0C373-BEF0-4C27-9BFE-93A7B52D4673}" presName="parentText" presStyleLbl="node1" presStyleIdx="5" presStyleCnt="6" custScaleY="121928">
        <dgm:presLayoutVars>
          <dgm:chMax val="0"/>
          <dgm:bulletEnabled val="1"/>
        </dgm:presLayoutVars>
      </dgm:prSet>
      <dgm:spPr/>
    </dgm:pt>
  </dgm:ptLst>
  <dgm:cxnLst>
    <dgm:cxn modelId="{7F47A202-3E7C-49E0-AFAD-16F9D13D354C}" type="presOf" srcId="{16E94F35-99C7-4E5B-8DF7-7552A22A4F41}" destId="{6EF26B72-DB8D-42DA-9EFA-59E4ED25AE56}" srcOrd="0" destOrd="0" presId="urn:microsoft.com/office/officeart/2005/8/layout/vList2"/>
    <dgm:cxn modelId="{A25C7020-8E71-42A7-B65C-47D7460173E8}" type="presOf" srcId="{7A357A4A-7AFE-4707-9990-B3EF48DBA421}" destId="{AFFD7053-7B21-4F2F-89CC-26FB8191F61A}" srcOrd="0" destOrd="0" presId="urn:microsoft.com/office/officeart/2005/8/layout/vList2"/>
    <dgm:cxn modelId="{EBE24735-A5F2-446A-9F3C-FA0CCEE7088B}" type="presOf" srcId="{BD85E54A-8F87-45C6-BDD9-7F5E8BFEF40B}" destId="{C7E2C63A-F224-470F-83FD-1C9D7E0CE38E}" srcOrd="0" destOrd="0" presId="urn:microsoft.com/office/officeart/2005/8/layout/vList2"/>
    <dgm:cxn modelId="{8687F83C-823F-4FEC-A2CC-22158D2C1F75}" type="presOf" srcId="{B0E0C373-BEF0-4C27-9BFE-93A7B52D4673}" destId="{D5781BB4-5906-45AD-A27F-705FA987AF4F}" srcOrd="0" destOrd="0" presId="urn:microsoft.com/office/officeart/2005/8/layout/vList2"/>
    <dgm:cxn modelId="{3E14B677-4741-4160-AC36-E6FA9A8F15C5}" type="presOf" srcId="{DCE3623A-B713-4F1E-B827-1EC70881CF71}" destId="{92A45CA0-3E67-43DA-8506-8E3B7D9EBCC4}" srcOrd="0" destOrd="0" presId="urn:microsoft.com/office/officeart/2005/8/layout/vList2"/>
    <dgm:cxn modelId="{7E27BA59-FC92-4DAF-A131-0E64B2AAC0F2}" srcId="{DCE3623A-B713-4F1E-B827-1EC70881CF71}" destId="{BD85E54A-8F87-45C6-BDD9-7F5E8BFEF40B}" srcOrd="0" destOrd="0" parTransId="{A2487642-4FEA-4D6E-A99E-64AFD1A8B359}" sibTransId="{C6F22788-9530-4A97-B263-3D97B9A5BF11}"/>
    <dgm:cxn modelId="{EC90728B-B3B6-4C5B-A578-870D17B9219A}" srcId="{DCE3623A-B713-4F1E-B827-1EC70881CF71}" destId="{49A526EF-8E43-4DDD-B3FA-DC6CFBE524DC}" srcOrd="4" destOrd="0" parTransId="{9D0D9714-1028-4D3D-82B1-CBE029966D4E}" sibTransId="{B92B9779-99A1-4D8C-8481-3C754662B5FD}"/>
    <dgm:cxn modelId="{88AB8CA5-9FC6-49F5-99AA-70A3DF204230}" srcId="{DCE3623A-B713-4F1E-B827-1EC70881CF71}" destId="{5CBEE486-A18F-4461-9D3C-93BB39A2CACD}" srcOrd="3" destOrd="0" parTransId="{CCF6D47D-7546-4219-A8A2-375A2F9CCFB9}" sibTransId="{FABCB868-669A-474E-A95D-DF517B58D4F1}"/>
    <dgm:cxn modelId="{60958DC0-8022-4E83-8197-66133EEE170A}" srcId="{DCE3623A-B713-4F1E-B827-1EC70881CF71}" destId="{16E94F35-99C7-4E5B-8DF7-7552A22A4F41}" srcOrd="2" destOrd="0" parTransId="{903198D0-AB8E-4C61-B9B0-12FCE0CD0E92}" sibTransId="{30F6451D-76C4-4A58-A9BA-AA6E7DAD89CF}"/>
    <dgm:cxn modelId="{402544E0-9B22-4B43-A3E2-0D0853B2B720}" type="presOf" srcId="{49A526EF-8E43-4DDD-B3FA-DC6CFBE524DC}" destId="{D2A2D97A-5D0A-46A6-8BC5-B50882576669}" srcOrd="0" destOrd="0" presId="urn:microsoft.com/office/officeart/2005/8/layout/vList2"/>
    <dgm:cxn modelId="{E34465ED-1030-464F-BB00-4CC644E3AF49}" srcId="{DCE3623A-B713-4F1E-B827-1EC70881CF71}" destId="{7A357A4A-7AFE-4707-9990-B3EF48DBA421}" srcOrd="1" destOrd="0" parTransId="{85FF721A-A508-4FF7-B057-D817868DCB3F}" sibTransId="{3B8D890E-3223-45B0-ADE9-1BF8A52B769E}"/>
    <dgm:cxn modelId="{B9A221F5-F8A2-4822-8EBE-72962A77BA1E}" type="presOf" srcId="{5CBEE486-A18F-4461-9D3C-93BB39A2CACD}" destId="{7308ED7D-528C-44FA-96F9-1EB3F1453CC0}" srcOrd="0" destOrd="0" presId="urn:microsoft.com/office/officeart/2005/8/layout/vList2"/>
    <dgm:cxn modelId="{4861ADFD-7475-4883-A956-383CE7073583}" srcId="{DCE3623A-B713-4F1E-B827-1EC70881CF71}" destId="{B0E0C373-BEF0-4C27-9BFE-93A7B52D4673}" srcOrd="5" destOrd="0" parTransId="{72324C3E-0BBB-42FC-9E79-218DDF4534EF}" sibTransId="{BC514C09-C573-4A51-AAA3-1296B48F5C59}"/>
    <dgm:cxn modelId="{387A7160-C955-4ED8-BDA2-85BBF9901FB1}" type="presParOf" srcId="{92A45CA0-3E67-43DA-8506-8E3B7D9EBCC4}" destId="{C7E2C63A-F224-470F-83FD-1C9D7E0CE38E}" srcOrd="0" destOrd="0" presId="urn:microsoft.com/office/officeart/2005/8/layout/vList2"/>
    <dgm:cxn modelId="{7B9E760D-9620-4260-8DF1-8A9341B61ED8}" type="presParOf" srcId="{92A45CA0-3E67-43DA-8506-8E3B7D9EBCC4}" destId="{0AF145D9-DBF3-45DA-BC89-43CD3E0E1789}" srcOrd="1" destOrd="0" presId="urn:microsoft.com/office/officeart/2005/8/layout/vList2"/>
    <dgm:cxn modelId="{A2D897D8-8225-49EC-905A-C56923EC61C1}" type="presParOf" srcId="{92A45CA0-3E67-43DA-8506-8E3B7D9EBCC4}" destId="{AFFD7053-7B21-4F2F-89CC-26FB8191F61A}" srcOrd="2" destOrd="0" presId="urn:microsoft.com/office/officeart/2005/8/layout/vList2"/>
    <dgm:cxn modelId="{5249DBC2-CC6C-4110-8916-E3132894B760}" type="presParOf" srcId="{92A45CA0-3E67-43DA-8506-8E3B7D9EBCC4}" destId="{F99F5260-8A2C-4E28-BA0B-63F39A9A77C3}" srcOrd="3" destOrd="0" presId="urn:microsoft.com/office/officeart/2005/8/layout/vList2"/>
    <dgm:cxn modelId="{5075EA58-DFB3-4BBD-8BA1-E0298A41D526}" type="presParOf" srcId="{92A45CA0-3E67-43DA-8506-8E3B7D9EBCC4}" destId="{6EF26B72-DB8D-42DA-9EFA-59E4ED25AE56}" srcOrd="4" destOrd="0" presId="urn:microsoft.com/office/officeart/2005/8/layout/vList2"/>
    <dgm:cxn modelId="{BC372E58-C949-40EA-937F-A254A4CE5952}" type="presParOf" srcId="{92A45CA0-3E67-43DA-8506-8E3B7D9EBCC4}" destId="{4609EAF6-133A-49F9-B589-D348F1CC3E99}" srcOrd="5" destOrd="0" presId="urn:microsoft.com/office/officeart/2005/8/layout/vList2"/>
    <dgm:cxn modelId="{694E7A94-F199-4F62-8679-7066BED9A640}" type="presParOf" srcId="{92A45CA0-3E67-43DA-8506-8E3B7D9EBCC4}" destId="{7308ED7D-528C-44FA-96F9-1EB3F1453CC0}" srcOrd="6" destOrd="0" presId="urn:microsoft.com/office/officeart/2005/8/layout/vList2"/>
    <dgm:cxn modelId="{8CBC67C4-6CD8-4363-A4E0-9CA775849399}" type="presParOf" srcId="{92A45CA0-3E67-43DA-8506-8E3B7D9EBCC4}" destId="{2759D022-7E0E-40DC-A927-D6B8A209E53E}" srcOrd="7" destOrd="0" presId="urn:microsoft.com/office/officeart/2005/8/layout/vList2"/>
    <dgm:cxn modelId="{44DD5ED7-0204-4B56-A6BA-82C27ED78CB1}" type="presParOf" srcId="{92A45CA0-3E67-43DA-8506-8E3B7D9EBCC4}" destId="{D2A2D97A-5D0A-46A6-8BC5-B50882576669}" srcOrd="8" destOrd="0" presId="urn:microsoft.com/office/officeart/2005/8/layout/vList2"/>
    <dgm:cxn modelId="{39E36CBA-8579-4974-B31B-90A70BB532B6}" type="presParOf" srcId="{92A45CA0-3E67-43DA-8506-8E3B7D9EBCC4}" destId="{B071B51F-AC6C-41FB-BA67-EC25AAE7DC6B}" srcOrd="9" destOrd="0" presId="urn:microsoft.com/office/officeart/2005/8/layout/vList2"/>
    <dgm:cxn modelId="{DA313E90-1445-4A81-A0B7-99BC8A114CA0}" type="presParOf" srcId="{92A45CA0-3E67-43DA-8506-8E3B7D9EBCC4}" destId="{D5781BB4-5906-45AD-A27F-705FA987AF4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2C63A-F224-470F-83FD-1C9D7E0CE38E}">
      <dsp:nvSpPr>
        <dsp:cNvPr id="0" name=""/>
        <dsp:cNvSpPr/>
      </dsp:nvSpPr>
      <dsp:spPr>
        <a:xfrm>
          <a:off x="0" y="40589"/>
          <a:ext cx="11064239" cy="7975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 age group under Labour force data belongs to age group between 25-60 yrs.</a:t>
          </a:r>
        </a:p>
      </dsp:txBody>
      <dsp:txXfrm>
        <a:off x="38934" y="79523"/>
        <a:ext cx="10986371" cy="719709"/>
      </dsp:txXfrm>
    </dsp:sp>
    <dsp:sp modelId="{AFFD7053-7B21-4F2F-89CC-26FB8191F61A}">
      <dsp:nvSpPr>
        <dsp:cNvPr id="0" name=""/>
        <dsp:cNvSpPr/>
      </dsp:nvSpPr>
      <dsp:spPr>
        <a:xfrm>
          <a:off x="0" y="904406"/>
          <a:ext cx="11064239" cy="717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36 major developed/developing countries have been taken for the FDI analysis.</a:t>
          </a:r>
        </a:p>
      </dsp:txBody>
      <dsp:txXfrm>
        <a:off x="35029" y="939435"/>
        <a:ext cx="10994181" cy="647507"/>
      </dsp:txXfrm>
    </dsp:sp>
    <dsp:sp modelId="{6EF26B72-DB8D-42DA-9EFA-59E4ED25AE56}">
      <dsp:nvSpPr>
        <dsp:cNvPr id="0" name=""/>
        <dsp:cNvSpPr/>
      </dsp:nvSpPr>
      <dsp:spPr>
        <a:xfrm>
          <a:off x="0" y="1688211"/>
          <a:ext cx="11064239" cy="7657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FDI analysis is done for the year between 2005 to 2020.</a:t>
          </a:r>
        </a:p>
      </dsp:txBody>
      <dsp:txXfrm>
        <a:off x="37382" y="1725593"/>
        <a:ext cx="10989475" cy="691004"/>
      </dsp:txXfrm>
    </dsp:sp>
    <dsp:sp modelId="{7308ED7D-528C-44FA-96F9-1EB3F1453CC0}">
      <dsp:nvSpPr>
        <dsp:cNvPr id="0" name=""/>
        <dsp:cNvSpPr/>
      </dsp:nvSpPr>
      <dsp:spPr>
        <a:xfrm>
          <a:off x="0" y="2520220"/>
          <a:ext cx="11064239" cy="7580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‘FDI Inward’ is the dependent variable for the analysis.</a:t>
          </a:r>
        </a:p>
      </dsp:txBody>
      <dsp:txXfrm>
        <a:off x="37006" y="2557226"/>
        <a:ext cx="10990227" cy="684055"/>
      </dsp:txXfrm>
    </dsp:sp>
    <dsp:sp modelId="{D2A2D97A-5D0A-46A6-8BC5-B50882576669}">
      <dsp:nvSpPr>
        <dsp:cNvPr id="0" name=""/>
        <dsp:cNvSpPr/>
      </dsp:nvSpPr>
      <dsp:spPr>
        <a:xfrm>
          <a:off x="0" y="3344528"/>
          <a:ext cx="11064239" cy="742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Values for Economic Freedom columns are the ratings from 10.</a:t>
          </a:r>
        </a:p>
      </dsp:txBody>
      <dsp:txXfrm>
        <a:off x="36254" y="3380782"/>
        <a:ext cx="10991731" cy="670152"/>
      </dsp:txXfrm>
    </dsp:sp>
    <dsp:sp modelId="{D5781BB4-5906-45AD-A27F-705FA987AF4F}">
      <dsp:nvSpPr>
        <dsp:cNvPr id="0" name=""/>
        <dsp:cNvSpPr/>
      </dsp:nvSpPr>
      <dsp:spPr>
        <a:xfrm>
          <a:off x="0" y="4153428"/>
          <a:ext cx="11064239" cy="6726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For comparison consistency the values for GDP and FDI Inflow are in USD.</a:t>
          </a:r>
        </a:p>
      </dsp:txBody>
      <dsp:txXfrm>
        <a:off x="32835" y="4186263"/>
        <a:ext cx="10998569" cy="6069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4/24/2023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90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4/24/2023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54488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4/24/2023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4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4/24/2023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24989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4/24/2023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12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4/24/2023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8402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4/24/2023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47472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4/24/2023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952819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4/24/2023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9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4/24/2023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084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4/24/2023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44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4/24/2023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8069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2" r:id="rId6"/>
    <p:sldLayoutId id="2147483888" r:id="rId7"/>
    <p:sldLayoutId id="2147483889" r:id="rId8"/>
    <p:sldLayoutId id="2147483890" r:id="rId9"/>
    <p:sldLayoutId id="2147483891" r:id="rId10"/>
    <p:sldLayoutId id="2147483893"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ug.nl/ggdc/productivity/pwt/?lang=en" TargetMode="External"/><Relationship Id="rId2" Type="http://schemas.openxmlformats.org/officeDocument/2006/relationships/hyperlink" Target="https://www.oecd-ilibrary.org/education/education-at-a-glance_19991487" TargetMode="External"/><Relationship Id="rId1" Type="http://schemas.openxmlformats.org/officeDocument/2006/relationships/slideLayout" Target="../slideLayouts/slideLayout2.xml"/><Relationship Id="rId5" Type="http://schemas.openxmlformats.org/officeDocument/2006/relationships/hyperlink" Target="https://www.heritage.org/index/explore?view=by-region-country-year" TargetMode="External"/><Relationship Id="rId4" Type="http://schemas.openxmlformats.org/officeDocument/2006/relationships/hyperlink" Target="https://data.worldbank.org/indicator/BX.KLT.DINV.WD.GD.Z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deas.repec.org/s/eme/jespps.html" TargetMode="External"/><Relationship Id="rId2" Type="http://schemas.openxmlformats.org/officeDocument/2006/relationships/hyperlink" Target="https://ideas.repec.org/a/eme/jespps/jes-07-2021-0348.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680753-7797-35F5-833B-0EC9F581874B}"/>
              </a:ext>
            </a:extLst>
          </p:cNvPr>
          <p:cNvSpPr>
            <a:spLocks noGrp="1"/>
          </p:cNvSpPr>
          <p:nvPr>
            <p:ph type="ctrTitle"/>
          </p:nvPr>
        </p:nvSpPr>
        <p:spPr>
          <a:xfrm>
            <a:off x="81278" y="4227576"/>
            <a:ext cx="12029442" cy="2531662"/>
          </a:xfrm>
        </p:spPr>
        <p:txBody>
          <a:bodyPr anchor="ctr">
            <a:normAutofit/>
          </a:bodyPr>
          <a:lstStyle/>
          <a:p>
            <a:pPr>
              <a:lnSpc>
                <a:spcPct val="90000"/>
              </a:lnSpc>
            </a:pPr>
            <a:r>
              <a:rPr lang="en-US" sz="2400" b="1" dirty="0">
                <a:effectLst/>
                <a:latin typeface="+mn-lt"/>
                <a:ea typeface="Calibri" panose="020F0502020204030204" pitchFamily="34" charset="0"/>
              </a:rPr>
              <a:t>Cross-Country Analysis of the Effects of Economic Freedom and Labor Force Quality on Foreign Direct Investment</a:t>
            </a:r>
            <a:br>
              <a:rPr lang="en-US" sz="2700" b="1" dirty="0">
                <a:effectLst/>
                <a:latin typeface="+mn-lt"/>
                <a:ea typeface="Calibri" panose="020F0502020204030204" pitchFamily="34" charset="0"/>
              </a:rPr>
            </a:br>
            <a:br>
              <a:rPr lang="en-US" sz="1200" b="1" dirty="0">
                <a:effectLst/>
                <a:latin typeface="+mn-lt"/>
                <a:ea typeface="Calibri" panose="020F0502020204030204" pitchFamily="34" charset="0"/>
              </a:rPr>
            </a:br>
            <a:br>
              <a:rPr lang="en-US" sz="1200" dirty="0">
                <a:effectLst/>
                <a:latin typeface="+mn-lt"/>
                <a:ea typeface="Calibri" panose="020F0502020204030204" pitchFamily="34" charset="0"/>
              </a:rPr>
            </a:br>
            <a:r>
              <a:rPr lang="en-US" sz="2000" dirty="0">
                <a:effectLst/>
                <a:latin typeface="+mn-lt"/>
                <a:ea typeface="Calibri" panose="020F0502020204030204" pitchFamily="34" charset="0"/>
              </a:rPr>
              <a:t>Himanshu Sharma </a:t>
            </a:r>
            <a:br>
              <a:rPr lang="en-US" sz="2000" dirty="0">
                <a:effectLst/>
                <a:latin typeface="+mn-lt"/>
                <a:ea typeface="Calibri" panose="020F0502020204030204" pitchFamily="34" charset="0"/>
              </a:rPr>
            </a:br>
            <a:r>
              <a:rPr lang="en-US" sz="2000" dirty="0">
                <a:effectLst/>
                <a:latin typeface="+mn-lt"/>
                <a:ea typeface="Calibri" panose="020F0502020204030204" pitchFamily="34" charset="0"/>
              </a:rPr>
              <a:t>Rahul Bankey </a:t>
            </a:r>
            <a:br>
              <a:rPr lang="en-US" sz="2000" dirty="0">
                <a:effectLst/>
                <a:latin typeface="+mn-lt"/>
                <a:ea typeface="Calibri" panose="020F0502020204030204" pitchFamily="34" charset="0"/>
              </a:rPr>
            </a:br>
            <a:r>
              <a:rPr lang="en-US" sz="2000" dirty="0">
                <a:effectLst/>
                <a:latin typeface="+mn-lt"/>
                <a:ea typeface="Calibri" panose="020F0502020204030204" pitchFamily="34" charset="0"/>
              </a:rPr>
              <a:t>Rishabh Singh </a:t>
            </a:r>
            <a:br>
              <a:rPr lang="en-US" sz="2000" dirty="0">
                <a:effectLst/>
                <a:latin typeface="+mn-lt"/>
                <a:ea typeface="Calibri" panose="020F0502020204030204" pitchFamily="34" charset="0"/>
              </a:rPr>
            </a:br>
            <a:r>
              <a:rPr lang="en-US" sz="2000" dirty="0">
                <a:effectLst/>
                <a:latin typeface="+mn-lt"/>
                <a:ea typeface="Calibri" panose="020F0502020204030204" pitchFamily="34" charset="0"/>
              </a:rPr>
              <a:t>Simran Agichani </a:t>
            </a:r>
            <a:br>
              <a:rPr lang="en-US" sz="1200" dirty="0">
                <a:effectLst/>
                <a:latin typeface="+mn-lt"/>
                <a:ea typeface="Calibri" panose="020F0502020204030204" pitchFamily="34" charset="0"/>
              </a:rPr>
            </a:br>
            <a:endParaRPr lang="en-US" sz="1200" dirty="0">
              <a:latin typeface="+mn-lt"/>
            </a:endParaRPr>
          </a:p>
        </p:txBody>
      </p:sp>
      <p:cxnSp>
        <p:nvCxnSpPr>
          <p:cNvPr id="75" name="Straight Connector 74">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application">
            <a:extLst>
              <a:ext uri="{FF2B5EF4-FFF2-40B4-BE49-F238E27FC236}">
                <a16:creationId xmlns:a16="http://schemas.microsoft.com/office/drawing/2014/main" id="{6EE768DD-C2C2-8825-DB79-881B896C4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457" y="44245"/>
            <a:ext cx="8377084" cy="4237848"/>
          </a:xfrm>
          <a:prstGeom prst="rect">
            <a:avLst/>
          </a:prstGeom>
        </p:spPr>
      </p:pic>
    </p:spTree>
    <p:extLst>
      <p:ext uri="{BB962C8B-B14F-4D97-AF65-F5344CB8AC3E}">
        <p14:creationId xmlns:p14="http://schemas.microsoft.com/office/powerpoint/2010/main" val="148297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3570485-3D33-4522-7C3A-F52AD5D12FF2}"/>
              </a:ext>
            </a:extLst>
          </p:cNvPr>
          <p:cNvGraphicFramePr>
            <a:graphicFrameLocks noGrp="1"/>
          </p:cNvGraphicFramePr>
          <p:nvPr>
            <p:ph idx="1"/>
            <p:extLst>
              <p:ext uri="{D42A27DB-BD31-4B8C-83A1-F6EECF244321}">
                <p14:modId xmlns:p14="http://schemas.microsoft.com/office/powerpoint/2010/main" val="3112908421"/>
              </p:ext>
            </p:extLst>
          </p:nvPr>
        </p:nvGraphicFramePr>
        <p:xfrm>
          <a:off x="537257" y="574903"/>
          <a:ext cx="11130024" cy="5011362"/>
        </p:xfrm>
        <a:graphic>
          <a:graphicData uri="http://schemas.openxmlformats.org/drawingml/2006/table">
            <a:tbl>
              <a:tblPr firstRow="1" bandRow="1">
                <a:tableStyleId>{5C22544A-7EE6-4342-B048-85BDC9FD1C3A}</a:tableStyleId>
              </a:tblPr>
              <a:tblGrid>
                <a:gridCol w="1014859">
                  <a:extLst>
                    <a:ext uri="{9D8B030D-6E8A-4147-A177-3AD203B41FA5}">
                      <a16:colId xmlns:a16="http://schemas.microsoft.com/office/drawing/2014/main" val="2198859761"/>
                    </a:ext>
                  </a:extLst>
                </a:gridCol>
                <a:gridCol w="1551008">
                  <a:extLst>
                    <a:ext uri="{9D8B030D-6E8A-4147-A177-3AD203B41FA5}">
                      <a16:colId xmlns:a16="http://schemas.microsoft.com/office/drawing/2014/main" val="53655652"/>
                    </a:ext>
                  </a:extLst>
                </a:gridCol>
                <a:gridCol w="2800518">
                  <a:extLst>
                    <a:ext uri="{9D8B030D-6E8A-4147-A177-3AD203B41FA5}">
                      <a16:colId xmlns:a16="http://schemas.microsoft.com/office/drawing/2014/main" val="3558953265"/>
                    </a:ext>
                  </a:extLst>
                </a:gridCol>
                <a:gridCol w="5763639">
                  <a:extLst>
                    <a:ext uri="{9D8B030D-6E8A-4147-A177-3AD203B41FA5}">
                      <a16:colId xmlns:a16="http://schemas.microsoft.com/office/drawing/2014/main" val="3283299227"/>
                    </a:ext>
                  </a:extLst>
                </a:gridCol>
              </a:tblGrid>
              <a:tr h="258003">
                <a:tc>
                  <a:txBody>
                    <a:bodyPr/>
                    <a:lstStyle/>
                    <a:p>
                      <a:pPr algn="ctr"/>
                      <a:r>
                        <a:rPr lang="en-US" sz="1200" dirty="0"/>
                        <a:t>Source</a:t>
                      </a:r>
                      <a:endParaRPr lang="en-IN" sz="1200" dirty="0"/>
                    </a:p>
                  </a:txBody>
                  <a:tcPr/>
                </a:tc>
                <a:tc>
                  <a:txBody>
                    <a:bodyPr/>
                    <a:lstStyle/>
                    <a:p>
                      <a:pPr algn="ctr"/>
                      <a:r>
                        <a:rPr lang="en-IN" sz="1200" dirty="0"/>
                        <a:t>Research question</a:t>
                      </a:r>
                    </a:p>
                  </a:txBody>
                  <a:tcPr/>
                </a:tc>
                <a:tc>
                  <a:txBody>
                    <a:bodyPr/>
                    <a:lstStyle/>
                    <a:p>
                      <a:pPr algn="ctr"/>
                      <a:r>
                        <a:rPr lang="en-US" sz="1200" dirty="0"/>
                        <a:t>Predictors</a:t>
                      </a:r>
                      <a:endParaRPr lang="en-IN" sz="1200" dirty="0"/>
                    </a:p>
                  </a:txBody>
                  <a:tcPr/>
                </a:tc>
                <a:tc>
                  <a:txBody>
                    <a:bodyPr/>
                    <a:lstStyle/>
                    <a:p>
                      <a:pPr algn="ctr"/>
                      <a:r>
                        <a:rPr lang="en-US" sz="1200" dirty="0"/>
                        <a:t>Findings</a:t>
                      </a:r>
                      <a:endParaRPr lang="en-IN" sz="1200" dirty="0"/>
                    </a:p>
                  </a:txBody>
                  <a:tcPr/>
                </a:tc>
                <a:extLst>
                  <a:ext uri="{0D108BD9-81ED-4DB2-BD59-A6C34878D82A}">
                    <a16:rowId xmlns:a16="http://schemas.microsoft.com/office/drawing/2014/main" val="3221439039"/>
                  </a:ext>
                </a:extLst>
              </a:tr>
              <a:tr h="1963425">
                <a:tc>
                  <a:txBody>
                    <a:bodyPr/>
                    <a:lstStyle/>
                    <a:p>
                      <a:pPr marL="0" algn="l" defTabSz="914400" rtl="0" eaLnBrk="1" latinLnBrk="0" hangingPunct="1"/>
                      <a:r>
                        <a:rPr lang="en-IN" sz="1100" kern="1200" dirty="0">
                          <a:solidFill>
                            <a:schemeClr val="dk1"/>
                          </a:solidFill>
                          <a:latin typeface="+mn-lt"/>
                          <a:ea typeface="+mn-ea"/>
                          <a:cs typeface="+mn-cs"/>
                        </a:rPr>
                        <a:t>Moussa et al. (2015)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dk1"/>
                          </a:solidFill>
                          <a:latin typeface="+mn-lt"/>
                          <a:ea typeface="+mn-ea"/>
                          <a:cs typeface="+mn-cs"/>
                        </a:rPr>
                        <a:t>What is the effect of Economic Freedom on FDI?</a:t>
                      </a:r>
                      <a:endParaRPr lang="en-IN" sz="11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endParaRPr lang="en-IN" sz="1100" kern="1200" dirty="0">
                        <a:solidFill>
                          <a:schemeClr val="dk1"/>
                        </a:solidFill>
                        <a:latin typeface="+mn-lt"/>
                        <a:ea typeface="+mn-ea"/>
                        <a:cs typeface="+mn-cs"/>
                      </a:endParaRPr>
                    </a:p>
                  </a:txBody>
                  <a:tcPr/>
                </a:tc>
                <a:tc>
                  <a:txBody>
                    <a:bodyPr/>
                    <a:lstStyle/>
                    <a:p>
                      <a:pPr marL="171450" lvl="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Growth</a:t>
                      </a:r>
                      <a:endParaRPr lang="en-IN" sz="1100" kern="1200" dirty="0">
                        <a:solidFill>
                          <a:schemeClr val="dk1"/>
                        </a:solidFill>
                        <a:latin typeface="+mn-lt"/>
                        <a:ea typeface="+mn-ea"/>
                        <a:cs typeface="+mn-cs"/>
                      </a:endParaRPr>
                    </a:p>
                    <a:p>
                      <a:pPr marL="171450" lvl="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Import</a:t>
                      </a:r>
                      <a:endParaRPr lang="en-IN" sz="1100" kern="1200" dirty="0">
                        <a:solidFill>
                          <a:schemeClr val="dk1"/>
                        </a:solidFill>
                        <a:latin typeface="+mn-lt"/>
                        <a:ea typeface="+mn-ea"/>
                        <a:cs typeface="+mn-cs"/>
                      </a:endParaRPr>
                    </a:p>
                    <a:p>
                      <a:pPr marL="171450" lvl="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Export</a:t>
                      </a:r>
                      <a:endParaRPr lang="en-IN" sz="1100" kern="1200" dirty="0">
                        <a:solidFill>
                          <a:schemeClr val="dk1"/>
                        </a:solidFill>
                        <a:latin typeface="+mn-lt"/>
                        <a:ea typeface="+mn-ea"/>
                        <a:cs typeface="+mn-cs"/>
                      </a:endParaRPr>
                    </a:p>
                    <a:p>
                      <a:pPr marL="171450" lvl="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Trade</a:t>
                      </a:r>
                      <a:endParaRPr lang="en-IN" sz="1100" kern="1200" dirty="0">
                        <a:solidFill>
                          <a:schemeClr val="dk1"/>
                        </a:solidFill>
                        <a:latin typeface="+mn-lt"/>
                        <a:ea typeface="+mn-ea"/>
                        <a:cs typeface="+mn-cs"/>
                      </a:endParaRPr>
                    </a:p>
                    <a:p>
                      <a:pPr marL="171450" lvl="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Inflation Rate</a:t>
                      </a:r>
                      <a:endParaRPr lang="en-IN" sz="1100" kern="1200" dirty="0">
                        <a:solidFill>
                          <a:schemeClr val="dk1"/>
                        </a:solidFill>
                        <a:latin typeface="+mn-lt"/>
                        <a:ea typeface="+mn-ea"/>
                        <a:cs typeface="+mn-cs"/>
                      </a:endParaRPr>
                    </a:p>
                    <a:p>
                      <a:pPr marL="171450" lvl="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Interest Rate</a:t>
                      </a:r>
                      <a:endParaRPr lang="en-IN" sz="11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Economic Freedom Index</a:t>
                      </a:r>
                      <a:endParaRPr lang="en-IN" sz="1100" kern="1200" dirty="0">
                        <a:solidFill>
                          <a:schemeClr val="dk1"/>
                        </a:solidFill>
                        <a:latin typeface="+mn-lt"/>
                        <a:ea typeface="+mn-ea"/>
                        <a:cs typeface="+mn-cs"/>
                      </a:endParaRPr>
                    </a:p>
                  </a:txBody>
                  <a:tcPr/>
                </a:tc>
                <a:tc>
                  <a:txBody>
                    <a:bodyPr/>
                    <a:lstStyle/>
                    <a:p>
                      <a:pPr marL="0" algn="l" defTabSz="914400" rtl="0" eaLnBrk="1" latinLnBrk="0" hangingPunct="1"/>
                      <a:r>
                        <a:rPr lang="en-US" sz="1100" kern="1200" dirty="0">
                          <a:solidFill>
                            <a:schemeClr val="dk1"/>
                          </a:solidFill>
                          <a:latin typeface="+mn-lt"/>
                          <a:ea typeface="+mn-ea"/>
                          <a:cs typeface="+mn-cs"/>
                        </a:rPr>
                        <a:t>This investigation aims at measuring the power of economic freedom on FDI inflows especially for often neglected and conflict regions.</a:t>
                      </a:r>
                    </a:p>
                    <a:p>
                      <a:pPr marL="0" algn="l" defTabSz="914400" rtl="0" eaLnBrk="1" latinLnBrk="0" hangingPunct="1"/>
                      <a:endParaRPr lang="en-IN" sz="1100" kern="1200" dirty="0">
                        <a:solidFill>
                          <a:schemeClr val="dk1"/>
                        </a:solidFill>
                        <a:latin typeface="+mn-lt"/>
                        <a:ea typeface="+mn-ea"/>
                        <a:cs typeface="+mn-cs"/>
                      </a:endParaRPr>
                    </a:p>
                    <a:p>
                      <a:pPr marL="0" algn="l" defTabSz="914400" rtl="0" eaLnBrk="1" latinLnBrk="0" hangingPunct="1"/>
                      <a:r>
                        <a:rPr lang="en-US" sz="1100" kern="1200" dirty="0">
                          <a:solidFill>
                            <a:schemeClr val="dk1"/>
                          </a:solidFill>
                          <a:latin typeface="+mn-lt"/>
                          <a:ea typeface="+mn-ea"/>
                          <a:cs typeface="+mn-cs"/>
                        </a:rPr>
                        <a:t>GDP growth appears as locomotive of FDI as it generates significant coefficients of 0.16.07 in Oceania, 0.3209 in Sub-Saharan, and 0.1251 in post-Soviet. As well as, the role of trade in OC and SS is also remarkable.</a:t>
                      </a:r>
                    </a:p>
                    <a:p>
                      <a:pPr marL="0" algn="l" defTabSz="914400" rtl="0" eaLnBrk="1" latinLnBrk="0" hangingPunct="1"/>
                      <a:endParaRPr lang="en-IN" sz="1100" kern="1200" dirty="0">
                        <a:solidFill>
                          <a:schemeClr val="dk1"/>
                        </a:solidFill>
                        <a:latin typeface="+mn-lt"/>
                        <a:ea typeface="+mn-ea"/>
                        <a:cs typeface="+mn-cs"/>
                      </a:endParaRPr>
                    </a:p>
                    <a:p>
                      <a:pPr marL="0" algn="l" defTabSz="914400" rtl="0" eaLnBrk="1" latinLnBrk="0" hangingPunct="1"/>
                      <a:r>
                        <a:rPr lang="en-US" sz="1100" kern="1200" dirty="0">
                          <a:solidFill>
                            <a:schemeClr val="dk1"/>
                          </a:solidFill>
                          <a:latin typeface="+mn-lt"/>
                          <a:ea typeface="+mn-ea"/>
                          <a:cs typeface="+mn-cs"/>
                        </a:rPr>
                        <a:t>The negative impact of inflation and interest rates on FDI make sense as foreign investors wish these two variables to be lesser and stable to initiating or continuing their investment activities in that country. Moreover, the analysis reveals that GDP growth has a significant (0.2031) on FDI, which is also desirable for foreign investors.</a:t>
                      </a:r>
                      <a:endParaRPr lang="en-IN" sz="1100" kern="1200" dirty="0">
                        <a:solidFill>
                          <a:schemeClr val="dk1"/>
                        </a:solidFill>
                        <a:latin typeface="+mn-lt"/>
                        <a:ea typeface="+mn-ea"/>
                        <a:cs typeface="+mn-cs"/>
                      </a:endParaRPr>
                    </a:p>
                  </a:txBody>
                  <a:tcPr/>
                </a:tc>
                <a:extLst>
                  <a:ext uri="{0D108BD9-81ED-4DB2-BD59-A6C34878D82A}">
                    <a16:rowId xmlns:a16="http://schemas.microsoft.com/office/drawing/2014/main" val="2892793027"/>
                  </a:ext>
                </a:extLst>
              </a:tr>
              <a:tr h="2708476">
                <a:tc>
                  <a:txBody>
                    <a:bodyPr/>
                    <a:lstStyle/>
                    <a:p>
                      <a:pPr marL="0" algn="l" defTabSz="914400" rtl="0" eaLnBrk="1" fontAlgn="t" latinLnBrk="0" hangingPunct="1">
                        <a:lnSpc>
                          <a:spcPct val="107000"/>
                        </a:lnSpc>
                      </a:pPr>
                      <a:r>
                        <a:rPr lang="en-US" sz="1100" kern="1200" dirty="0">
                          <a:solidFill>
                            <a:srgbClr val="000000"/>
                          </a:solidFill>
                          <a:effectLst/>
                          <a:latin typeface="+mn-lt"/>
                          <a:ea typeface="Calibri" panose="020F0502020204030204" pitchFamily="34" charset="0"/>
                          <a:cs typeface="Times New Roman" panose="02020603050405020304" pitchFamily="18" charset="0"/>
                        </a:rPr>
                        <a:t>Majeed et al. (2008)</a:t>
                      </a:r>
                    </a:p>
                  </a:txBody>
                  <a:tcP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100" kern="1200" dirty="0">
                          <a:solidFill>
                            <a:srgbClr val="000000"/>
                          </a:solidFill>
                          <a:effectLst/>
                          <a:latin typeface="+mn-lt"/>
                          <a:ea typeface="Calibri" panose="020F0502020204030204" pitchFamily="34" charset="0"/>
                          <a:cs typeface="Times New Roman" panose="02020603050405020304" pitchFamily="18" charset="0"/>
                        </a:rPr>
                        <a:t>What is the effect of Human Capital Development on FDI in Developing Countries?</a:t>
                      </a:r>
                    </a:p>
                    <a:p>
                      <a:pPr marL="171450" indent="-171450" algn="l" defTabSz="914400" rtl="0" eaLnBrk="1" latinLnBrk="0" hangingPunct="1">
                        <a:lnSpc>
                          <a:spcPct val="107000"/>
                        </a:lnSpc>
                        <a:buFont typeface="Arial" panose="020B0604020202020204" pitchFamily="34" charset="0"/>
                        <a:buChar char="•"/>
                      </a:pPr>
                      <a:endParaRPr lang="en-US" sz="1100" kern="1200" dirty="0">
                        <a:solidFill>
                          <a:srgbClr val="000000"/>
                        </a:solidFill>
                        <a:effectLst/>
                        <a:latin typeface="+mn-lt"/>
                        <a:ea typeface="Calibri" panose="020F0502020204030204" pitchFamily="34" charset="0"/>
                        <a:cs typeface="Times New Roman" panose="02020603050405020304" pitchFamily="18" charset="0"/>
                      </a:endParaRPr>
                    </a:p>
                  </a:txBody>
                  <a:tcPr/>
                </a:tc>
                <a:tc>
                  <a:txBody>
                    <a:bodyPr/>
                    <a:lstStyle/>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GDP</a:t>
                      </a:r>
                      <a:endParaRPr lang="en-IN" sz="1100" kern="1200" dirty="0">
                        <a:solidFill>
                          <a:srgbClr val="000000"/>
                        </a:solidFill>
                        <a:effectLst/>
                        <a:latin typeface="+mn-lt"/>
                        <a:ea typeface="Calibri" panose="020F0502020204030204" pitchFamily="34" charset="0"/>
                        <a:cs typeface="Times New Roman" panose="02020603050405020304" pitchFamily="18" charset="0"/>
                      </a:endParaRP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Expenditures on defense </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Expenditures on health </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Illiteracy rate </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Expenditures by government on wages </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Official development assistance </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Indirect taxes as a percentage of GDP</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Real lending interest rate</a:t>
                      </a: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Urban population</a:t>
                      </a:r>
                      <a:endParaRPr lang="en-IN" sz="1100" kern="1200" dirty="0">
                        <a:solidFill>
                          <a:srgbClr val="000000"/>
                        </a:solidFill>
                        <a:effectLst/>
                        <a:latin typeface="+mn-lt"/>
                        <a:ea typeface="Calibri" panose="020F0502020204030204" pitchFamily="34" charset="0"/>
                        <a:cs typeface="Times New Roman" panose="02020603050405020304" pitchFamily="18" charset="0"/>
                      </a:endParaRP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tonnage of goods transported x kilometers traveled per million dollars of GDP measured in PPP terms</a:t>
                      </a:r>
                      <a:endParaRPr lang="en-IN" sz="1100" kern="1200" dirty="0">
                        <a:solidFill>
                          <a:srgbClr val="000000"/>
                        </a:solidFill>
                        <a:effectLst/>
                        <a:latin typeface="+mn-lt"/>
                        <a:ea typeface="Calibri" panose="020F0502020204030204" pitchFamily="34" charset="0"/>
                        <a:cs typeface="Times New Roman" panose="02020603050405020304" pitchFamily="18" charset="0"/>
                      </a:endParaRP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vehicles per 1000 people</a:t>
                      </a:r>
                      <a:endParaRPr lang="en-IN" sz="1100" kern="1200" dirty="0">
                        <a:solidFill>
                          <a:srgbClr val="000000"/>
                        </a:solidFill>
                        <a:effectLst/>
                        <a:latin typeface="+mn-lt"/>
                        <a:ea typeface="Calibri" panose="020F0502020204030204" pitchFamily="34" charset="0"/>
                        <a:cs typeface="Times New Roman" panose="02020603050405020304" pitchFamily="18" charset="0"/>
                      </a:endParaRPr>
                    </a:p>
                    <a:p>
                      <a:pPr marL="171450" lvl="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percentage of growth of roads pavement</a:t>
                      </a:r>
                      <a:endParaRPr lang="en-IN" sz="1100" kern="1200" dirty="0">
                        <a:solidFill>
                          <a:srgbClr val="000000"/>
                        </a:solidFill>
                        <a:effectLst/>
                        <a:latin typeface="+mn-lt"/>
                        <a:ea typeface="Calibri" panose="020F0502020204030204" pitchFamily="34" charset="0"/>
                        <a:cs typeface="Times New Roman" panose="02020603050405020304" pitchFamily="18" charset="0"/>
                      </a:endParaRPr>
                    </a:p>
                    <a:p>
                      <a:pPr marL="171450" indent="-171450" algn="l" defTabSz="914400" rtl="0" eaLnBrk="1" latinLnBrk="0" hangingPunct="1">
                        <a:lnSpc>
                          <a:spcPct val="107000"/>
                        </a:lnSpc>
                        <a:buFont typeface="Arial" panose="020B0604020202020204" pitchFamily="34" charset="0"/>
                        <a:buChar char="•"/>
                      </a:pPr>
                      <a:r>
                        <a:rPr lang="en-US" sz="1100" kern="1200" dirty="0">
                          <a:solidFill>
                            <a:srgbClr val="000000"/>
                          </a:solidFill>
                          <a:effectLst/>
                          <a:latin typeface="+mn-lt"/>
                          <a:ea typeface="Calibri" panose="020F0502020204030204" pitchFamily="34" charset="0"/>
                          <a:cs typeface="Times New Roman" panose="02020603050405020304" pitchFamily="18" charset="0"/>
                        </a:rPr>
                        <a:t>Remittances</a:t>
                      </a:r>
                    </a:p>
                  </a:txBody>
                  <a:tcPr/>
                </a:tc>
                <a:tc>
                  <a:txBody>
                    <a:bodyPr/>
                    <a:lstStyle/>
                    <a:p>
                      <a:pPr>
                        <a:lnSpc>
                          <a:spcPct val="107000"/>
                        </a:lnSpc>
                        <a:spcAft>
                          <a:spcPts val="600"/>
                        </a:spcAft>
                      </a:pPr>
                      <a:r>
                        <a:rPr lang="en-US" sz="1100" dirty="0">
                          <a:effectLst/>
                          <a:latin typeface="+mn-lt"/>
                          <a:ea typeface="Calibri" panose="020F0502020204030204" pitchFamily="34" charset="0"/>
                          <a:cs typeface="Times New Roman" panose="02020603050405020304" pitchFamily="18" charset="0"/>
                        </a:rPr>
                        <a:t>The effect of health expenditures is significant in explaining FDI inflows. </a:t>
                      </a:r>
                    </a:p>
                    <a:p>
                      <a:pPr>
                        <a:lnSpc>
                          <a:spcPct val="107000"/>
                        </a:lnSpc>
                        <a:spcAft>
                          <a:spcPts val="600"/>
                        </a:spcAft>
                      </a:pPr>
                      <a:r>
                        <a:rPr lang="en-US" sz="1100" dirty="0">
                          <a:effectLst/>
                          <a:latin typeface="+mn-lt"/>
                          <a:ea typeface="Calibri" panose="020F0502020204030204" pitchFamily="34" charset="0"/>
                          <a:cs typeface="Times New Roman" panose="02020603050405020304" pitchFamily="18" charset="0"/>
                        </a:rPr>
                        <a:t>The effect of illiteracy is negatively associated as a literate population can be made to cooperate for beneficial economic activities more easily.</a:t>
                      </a:r>
                      <a:endParaRPr lang="en-IN" sz="11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rgbClr val="000000"/>
                          </a:solidFill>
                          <a:effectLst/>
                          <a:latin typeface="+mn-lt"/>
                          <a:ea typeface="Calibri" panose="020F0502020204030204" pitchFamily="34" charset="0"/>
                          <a:cs typeface="Times New Roman" panose="02020603050405020304" pitchFamily="18" charset="0"/>
                        </a:rPr>
                        <a:t>Lower interest rates stimulate the investment opportunities for domestic investors. Higher domestic investment leaves little room for the foreign investors, so lending interest rate positively determine FDI flows.</a:t>
                      </a:r>
                      <a:endParaRPr lang="en-IN" sz="1100" dirty="0">
                        <a:effectLst/>
                        <a:latin typeface="+mn-lt"/>
                        <a:ea typeface="Calibri" panose="020F0502020204030204" pitchFamily="34" charset="0"/>
                        <a:cs typeface="Times New Roman" panose="02020603050405020304" pitchFamily="18" charset="0"/>
                      </a:endParaRPr>
                    </a:p>
                    <a:p>
                      <a:pPr>
                        <a:lnSpc>
                          <a:spcPct val="107000"/>
                        </a:lnSpc>
                        <a:spcAft>
                          <a:spcPts val="600"/>
                        </a:spcAft>
                      </a:pPr>
                      <a:r>
                        <a:rPr lang="en-US" sz="1100" dirty="0">
                          <a:solidFill>
                            <a:srgbClr val="000000"/>
                          </a:solidFill>
                          <a:effectLst/>
                          <a:latin typeface="+mn-lt"/>
                          <a:ea typeface="Calibri" panose="020F0502020204030204" pitchFamily="34" charset="0"/>
                          <a:cs typeface="Times New Roman" panose="02020603050405020304" pitchFamily="18" charset="0"/>
                        </a:rPr>
                        <a:t>The policy implications that we are offered are:</a:t>
                      </a:r>
                      <a:br>
                        <a:rPr lang="en-US" sz="1100" dirty="0">
                          <a:solidFill>
                            <a:srgbClr val="000000"/>
                          </a:solidFill>
                          <a:effectLst/>
                          <a:latin typeface="+mn-lt"/>
                          <a:ea typeface="Calibri" panose="020F0502020204030204" pitchFamily="34" charset="0"/>
                          <a:cs typeface="Times New Roman" panose="02020603050405020304" pitchFamily="18" charset="0"/>
                        </a:rPr>
                      </a:br>
                      <a:r>
                        <a:rPr lang="en-US" sz="1100" dirty="0">
                          <a:solidFill>
                            <a:srgbClr val="000000"/>
                          </a:solidFill>
                          <a:effectLst/>
                          <a:latin typeface="+mn-lt"/>
                          <a:ea typeface="Calibri" panose="020F0502020204030204" pitchFamily="34" charset="0"/>
                          <a:cs typeface="Times New Roman" panose="02020603050405020304" pitchFamily="18" charset="0"/>
                          <a:sym typeface="Symbol" panose="05050102010706020507" pitchFamily="18" charset="2"/>
                        </a:rPr>
                        <a:t></a:t>
                      </a:r>
                      <a:r>
                        <a:rPr lang="en-US" sz="1100" dirty="0">
                          <a:solidFill>
                            <a:srgbClr val="000000"/>
                          </a:solidFill>
                          <a:effectLst/>
                          <a:latin typeface="+mn-lt"/>
                          <a:ea typeface="Calibri" panose="020F0502020204030204" pitchFamily="34" charset="0"/>
                          <a:cs typeface="Times New Roman" panose="02020603050405020304" pitchFamily="18" charset="0"/>
                        </a:rPr>
                        <a:t> Expenditures on health facilities and education financing programs may be increased in the host countries at the cost of military expenditures and other non-productive spending.</a:t>
                      </a:r>
                      <a:br>
                        <a:rPr lang="en-US" sz="1100" dirty="0">
                          <a:solidFill>
                            <a:srgbClr val="000000"/>
                          </a:solidFill>
                          <a:effectLst/>
                          <a:latin typeface="+mn-lt"/>
                          <a:ea typeface="Calibri" panose="020F0502020204030204" pitchFamily="34" charset="0"/>
                          <a:cs typeface="Times New Roman" panose="02020603050405020304" pitchFamily="18" charset="0"/>
                        </a:rPr>
                      </a:br>
                      <a:r>
                        <a:rPr lang="en-US" sz="1100" dirty="0">
                          <a:solidFill>
                            <a:srgbClr val="000000"/>
                          </a:solidFill>
                          <a:effectLst/>
                          <a:latin typeface="+mn-lt"/>
                          <a:ea typeface="Calibri" panose="020F0502020204030204" pitchFamily="34" charset="0"/>
                          <a:cs typeface="Times New Roman" panose="02020603050405020304" pitchFamily="18" charset="0"/>
                          <a:sym typeface="Symbol" panose="05050102010706020507" pitchFamily="18" charset="2"/>
                        </a:rPr>
                        <a:t></a:t>
                      </a:r>
                      <a:r>
                        <a:rPr lang="en-US" sz="1100" dirty="0">
                          <a:solidFill>
                            <a:srgbClr val="000000"/>
                          </a:solidFill>
                          <a:effectLst/>
                          <a:latin typeface="+mn-lt"/>
                          <a:ea typeface="Calibri" panose="020F0502020204030204" pitchFamily="34" charset="0"/>
                          <a:cs typeface="Times New Roman" panose="02020603050405020304" pitchFamily="18" charset="0"/>
                        </a:rPr>
                        <a:t> It is of critical importance to maintain a high and sustainable level of GDP. Evidence has shown that a sustainable level of GDP attracts FDI.</a:t>
                      </a:r>
                      <a:endParaRPr lang="en-IN" sz="1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0870001"/>
                  </a:ext>
                </a:extLst>
              </a:tr>
            </a:tbl>
          </a:graphicData>
        </a:graphic>
      </p:graphicFrame>
      <p:sp>
        <p:nvSpPr>
          <p:cNvPr id="2" name="TextBox 1">
            <a:extLst>
              <a:ext uri="{FF2B5EF4-FFF2-40B4-BE49-F238E27FC236}">
                <a16:creationId xmlns:a16="http://schemas.microsoft.com/office/drawing/2014/main" id="{48BF9814-D2F1-FB2D-815C-B659A5571967}"/>
              </a:ext>
            </a:extLst>
          </p:cNvPr>
          <p:cNvSpPr txBox="1"/>
          <p:nvPr/>
        </p:nvSpPr>
        <p:spPr>
          <a:xfrm>
            <a:off x="537257" y="5686729"/>
            <a:ext cx="11117484" cy="914546"/>
          </a:xfrm>
          <a:prstGeom prst="rect">
            <a:avLst/>
          </a:prstGeom>
          <a:noFill/>
        </p:spPr>
        <p:txBody>
          <a:bodyPr wrap="square" rtlCol="0">
            <a:spAutoFit/>
          </a:bodyPr>
          <a:lstStyle/>
          <a:p>
            <a:pPr marL="0" algn="l" defTabSz="914400" rtl="0" eaLnBrk="1" latinLnBrk="0" hangingPunct="1"/>
            <a:r>
              <a:rPr lang="en-US" sz="1050" kern="1200" dirty="0">
                <a:solidFill>
                  <a:schemeClr val="dk1"/>
                </a:solidFill>
                <a:latin typeface="+mn-lt"/>
                <a:ea typeface="+mn-ea"/>
                <a:cs typeface="+mn-cs"/>
              </a:rPr>
              <a:t>Mohamed Moussa, </a:t>
            </a:r>
            <a:r>
              <a:rPr lang="en-US" sz="1050" kern="1200" dirty="0" err="1">
                <a:solidFill>
                  <a:schemeClr val="dk1"/>
                </a:solidFill>
                <a:latin typeface="+mn-lt"/>
                <a:ea typeface="+mn-ea"/>
                <a:cs typeface="+mn-cs"/>
              </a:rPr>
              <a:t>Havva</a:t>
            </a:r>
            <a:r>
              <a:rPr lang="en-US" sz="1050" kern="1200" dirty="0">
                <a:solidFill>
                  <a:schemeClr val="dk1"/>
                </a:solidFill>
                <a:latin typeface="+mn-lt"/>
                <a:ea typeface="+mn-ea"/>
                <a:cs typeface="+mn-cs"/>
              </a:rPr>
              <a:t> </a:t>
            </a:r>
            <a:r>
              <a:rPr lang="en-US" sz="1050" kern="1200" dirty="0" err="1">
                <a:solidFill>
                  <a:schemeClr val="dk1"/>
                </a:solidFill>
                <a:latin typeface="+mn-lt"/>
                <a:ea typeface="+mn-ea"/>
                <a:cs typeface="+mn-cs"/>
              </a:rPr>
              <a:t>Çaha</a:t>
            </a:r>
            <a:r>
              <a:rPr lang="en-US" sz="1050" kern="1200" dirty="0">
                <a:solidFill>
                  <a:schemeClr val="dk1"/>
                </a:solidFill>
                <a:latin typeface="+mn-lt"/>
                <a:ea typeface="+mn-ea"/>
                <a:cs typeface="+mn-cs"/>
              </a:rPr>
              <a:t>, Murat </a:t>
            </a:r>
            <a:r>
              <a:rPr lang="en-US" sz="1050" kern="1200" dirty="0" err="1">
                <a:solidFill>
                  <a:schemeClr val="dk1"/>
                </a:solidFill>
                <a:latin typeface="+mn-lt"/>
                <a:ea typeface="+mn-ea"/>
                <a:cs typeface="+mn-cs"/>
              </a:rPr>
              <a:t>Karagöz</a:t>
            </a:r>
            <a:r>
              <a:rPr lang="en-US" sz="1050" kern="1200" dirty="0">
                <a:solidFill>
                  <a:schemeClr val="dk1"/>
                </a:solidFill>
                <a:latin typeface="+mn-lt"/>
                <a:ea typeface="+mn-ea"/>
                <a:cs typeface="+mn-cs"/>
              </a:rPr>
              <a:t> (2015). Review of Economic Freedom Impact on FDI: New Evidence from Fragile and Conflict Countries. Istanbul Conference of Economics and Finance, ICEF 2015, Istanbul, Turkey.</a:t>
            </a:r>
          </a:p>
          <a:p>
            <a:pPr marL="0" algn="l" defTabSz="914400" rtl="0" eaLnBrk="1" latinLnBrk="0" hangingPunct="1"/>
            <a:endParaRPr lang="en-US" sz="1050" kern="1200" dirty="0">
              <a:solidFill>
                <a:schemeClr val="dk1"/>
              </a:solidFill>
              <a:latin typeface="+mn-lt"/>
              <a:ea typeface="+mn-ea"/>
              <a:cs typeface="+mn-cs"/>
            </a:endParaRPr>
          </a:p>
          <a:p>
            <a:pPr marL="0" algn="l" defTabSz="914400" rtl="0" eaLnBrk="1" latinLnBrk="0" hangingPunct="1">
              <a:lnSpc>
                <a:spcPct val="107000"/>
              </a:lnSpc>
            </a:pPr>
            <a:r>
              <a:rPr lang="en-US" sz="1050" kern="1200" dirty="0">
                <a:solidFill>
                  <a:schemeClr val="dk1"/>
                </a:solidFill>
                <a:effectLst/>
                <a:latin typeface="+mn-lt"/>
                <a:ea typeface="Calibri" panose="020F0502020204030204" pitchFamily="34" charset="0"/>
                <a:cs typeface="Times New Roman" panose="02020603050405020304" pitchFamily="18" charset="0"/>
              </a:rPr>
              <a:t>Majeed, Muhammad Tariq and Ahmad, </a:t>
            </a:r>
            <a:r>
              <a:rPr lang="en-US" sz="1050" kern="1200" dirty="0" err="1">
                <a:solidFill>
                  <a:schemeClr val="dk1"/>
                </a:solidFill>
                <a:effectLst/>
                <a:latin typeface="+mn-lt"/>
                <a:ea typeface="Calibri" panose="020F0502020204030204" pitchFamily="34" charset="0"/>
                <a:cs typeface="Times New Roman" panose="02020603050405020304" pitchFamily="18" charset="0"/>
              </a:rPr>
              <a:t>Eatzaz</a:t>
            </a:r>
            <a:r>
              <a:rPr lang="en-US" sz="1050" kern="1200" dirty="0">
                <a:solidFill>
                  <a:schemeClr val="dk1"/>
                </a:solidFill>
                <a:effectLst/>
                <a:latin typeface="+mn-lt"/>
                <a:ea typeface="Calibri" panose="020F0502020204030204" pitchFamily="34" charset="0"/>
                <a:cs typeface="Times New Roman" panose="02020603050405020304" pitchFamily="18" charset="0"/>
              </a:rPr>
              <a:t> (2008). Human Capital Development and FDI in Developing Countries. Published in: Journal of Economic Cooperation and Development, Vol. 29, No. 3: pp. 79-104.</a:t>
            </a:r>
          </a:p>
        </p:txBody>
      </p:sp>
    </p:spTree>
    <p:extLst>
      <p:ext uri="{BB962C8B-B14F-4D97-AF65-F5344CB8AC3E}">
        <p14:creationId xmlns:p14="http://schemas.microsoft.com/office/powerpoint/2010/main" val="2661344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59AF-0F11-AE4F-04A9-858B7486CE55}"/>
              </a:ext>
            </a:extLst>
          </p:cNvPr>
          <p:cNvSpPr>
            <a:spLocks noGrp="1"/>
          </p:cNvSpPr>
          <p:nvPr>
            <p:ph type="title"/>
          </p:nvPr>
        </p:nvSpPr>
        <p:spPr>
          <a:xfrm>
            <a:off x="838199" y="243205"/>
            <a:ext cx="10515601" cy="640715"/>
          </a:xfrm>
        </p:spPr>
        <p:txBody>
          <a:bodyPr>
            <a:normAutofit fontScale="90000"/>
          </a:bodyPr>
          <a:lstStyle/>
          <a:p>
            <a:r>
              <a:rPr lang="en" dirty="0"/>
              <a:t>Data Sources &amp; Collection Summary</a:t>
            </a:r>
            <a:endParaRPr lang="en-IN" dirty="0"/>
          </a:p>
        </p:txBody>
      </p:sp>
      <p:graphicFrame>
        <p:nvGraphicFramePr>
          <p:cNvPr id="4" name="Table 4">
            <a:extLst>
              <a:ext uri="{FF2B5EF4-FFF2-40B4-BE49-F238E27FC236}">
                <a16:creationId xmlns:a16="http://schemas.microsoft.com/office/drawing/2014/main" id="{B4B13E0F-B422-3C7E-D8F4-DA109C485DFA}"/>
              </a:ext>
            </a:extLst>
          </p:cNvPr>
          <p:cNvGraphicFramePr>
            <a:graphicFrameLocks noGrp="1"/>
          </p:cNvGraphicFramePr>
          <p:nvPr>
            <p:ph idx="1"/>
            <p:extLst>
              <p:ext uri="{D42A27DB-BD31-4B8C-83A1-F6EECF244321}">
                <p14:modId xmlns:p14="http://schemas.microsoft.com/office/powerpoint/2010/main" val="1964847488"/>
              </p:ext>
            </p:extLst>
          </p:nvPr>
        </p:nvGraphicFramePr>
        <p:xfrm>
          <a:off x="838200" y="883920"/>
          <a:ext cx="10515601" cy="4579331"/>
        </p:xfrm>
        <a:graphic>
          <a:graphicData uri="http://schemas.openxmlformats.org/drawingml/2006/table">
            <a:tbl>
              <a:tblPr firstRow="1" bandRow="1">
                <a:tableStyleId>{5C22544A-7EE6-4342-B048-85BDC9FD1C3A}</a:tableStyleId>
              </a:tblPr>
              <a:tblGrid>
                <a:gridCol w="1292352">
                  <a:extLst>
                    <a:ext uri="{9D8B030D-6E8A-4147-A177-3AD203B41FA5}">
                      <a16:colId xmlns:a16="http://schemas.microsoft.com/office/drawing/2014/main" val="278076967"/>
                    </a:ext>
                  </a:extLst>
                </a:gridCol>
                <a:gridCol w="4727448">
                  <a:extLst>
                    <a:ext uri="{9D8B030D-6E8A-4147-A177-3AD203B41FA5}">
                      <a16:colId xmlns:a16="http://schemas.microsoft.com/office/drawing/2014/main" val="4120937394"/>
                    </a:ext>
                  </a:extLst>
                </a:gridCol>
                <a:gridCol w="1656080">
                  <a:extLst>
                    <a:ext uri="{9D8B030D-6E8A-4147-A177-3AD203B41FA5}">
                      <a16:colId xmlns:a16="http://schemas.microsoft.com/office/drawing/2014/main" val="1937445531"/>
                    </a:ext>
                  </a:extLst>
                </a:gridCol>
                <a:gridCol w="2839721">
                  <a:extLst>
                    <a:ext uri="{9D8B030D-6E8A-4147-A177-3AD203B41FA5}">
                      <a16:colId xmlns:a16="http://schemas.microsoft.com/office/drawing/2014/main" val="1278991357"/>
                    </a:ext>
                  </a:extLst>
                </a:gridCol>
              </a:tblGrid>
              <a:tr h="743474">
                <a:tc>
                  <a:txBody>
                    <a:bodyPr/>
                    <a:lstStyle/>
                    <a:p>
                      <a:pPr algn="ctr"/>
                      <a:r>
                        <a:rPr lang="en-IN" dirty="0">
                          <a:effectLst/>
                        </a:rPr>
                        <a:t>PARTNER</a:t>
                      </a:r>
                    </a:p>
                  </a:txBody>
                  <a:tcPr anchor="ctr"/>
                </a:tc>
                <a:tc>
                  <a:txBody>
                    <a:bodyPr/>
                    <a:lstStyle/>
                    <a:p>
                      <a:pPr algn="ctr"/>
                      <a:r>
                        <a:rPr lang="en-IN" dirty="0">
                          <a:effectLst/>
                        </a:rPr>
                        <a:t>COLLECTION PROCESS</a:t>
                      </a:r>
                    </a:p>
                  </a:txBody>
                  <a:tcPr anchor="ctr"/>
                </a:tc>
                <a:tc>
                  <a:txBody>
                    <a:bodyPr/>
                    <a:lstStyle/>
                    <a:p>
                      <a:pPr algn="ctr"/>
                      <a:r>
                        <a:rPr lang="en-IN" dirty="0">
                          <a:effectLst/>
                        </a:rPr>
                        <a:t>UPDATE FREQUENCY</a:t>
                      </a:r>
                    </a:p>
                  </a:txBody>
                  <a:tcPr anchor="ctr"/>
                </a:tc>
                <a:tc>
                  <a:txBody>
                    <a:bodyPr/>
                    <a:lstStyle/>
                    <a:p>
                      <a:pPr algn="ctr"/>
                      <a:r>
                        <a:rPr lang="en-IN" dirty="0">
                          <a:effectLst/>
                        </a:rPr>
                        <a:t>LINKS FOR DATA</a:t>
                      </a:r>
                    </a:p>
                  </a:txBody>
                  <a:tcPr anchor="ctr"/>
                </a:tc>
                <a:extLst>
                  <a:ext uri="{0D108BD9-81ED-4DB2-BD59-A6C34878D82A}">
                    <a16:rowId xmlns:a16="http://schemas.microsoft.com/office/drawing/2014/main" val="469894314"/>
                  </a:ext>
                </a:extLst>
              </a:tr>
              <a:tr h="1567219">
                <a:tc>
                  <a:txBody>
                    <a:bodyPr/>
                    <a:lstStyle/>
                    <a:p>
                      <a:r>
                        <a:rPr lang="en-IN" sz="1400" dirty="0">
                          <a:effectLst/>
                        </a:rPr>
                        <a:t>OECD</a:t>
                      </a:r>
                    </a:p>
                  </a:txBody>
                  <a:tcPr anchor="ctr"/>
                </a:tc>
                <a:tc>
                  <a:txBody>
                    <a:bodyPr/>
                    <a:lstStyle/>
                    <a:p>
                      <a:r>
                        <a:rPr lang="en-US" sz="1400" dirty="0">
                          <a:effectLst/>
                        </a:rPr>
                        <a:t>Education and Labour market (INES-LSO activities) Survey</a:t>
                      </a:r>
                    </a:p>
                    <a:p>
                      <a:endParaRPr lang="en-US" sz="1400" dirty="0">
                        <a:effectLst/>
                      </a:endParaRPr>
                    </a:p>
                    <a:p>
                      <a:r>
                        <a:rPr lang="en-US" sz="1400" dirty="0">
                          <a:effectLst/>
                        </a:rPr>
                        <a:t>European Commission (EC), International Labour Organization (ILO), Statistical Office of the European Union (EUROSTAT), United Nations Educational, Scientific and Cultural Organization (UNESCO)</a:t>
                      </a:r>
                    </a:p>
                  </a:txBody>
                  <a:tcPr anchor="ctr"/>
                </a:tc>
                <a:tc>
                  <a:txBody>
                    <a:bodyPr/>
                    <a:lstStyle/>
                    <a:p>
                      <a:pPr algn="ctr"/>
                      <a:r>
                        <a:rPr lang="en-IN" sz="1400" kern="1200" dirty="0">
                          <a:solidFill>
                            <a:schemeClr val="dk1"/>
                          </a:solidFill>
                          <a:effectLst/>
                          <a:latin typeface="+mn-lt"/>
                          <a:ea typeface="+mn-ea"/>
                          <a:cs typeface="+mn-cs"/>
                        </a:rPr>
                        <a:t>Annually</a:t>
                      </a:r>
                    </a:p>
                  </a:txBody>
                  <a:tcPr anchor="ctr"/>
                </a:tc>
                <a:tc>
                  <a:txBody>
                    <a:bodyPr/>
                    <a:lstStyle/>
                    <a:p>
                      <a:r>
                        <a:rPr lang="en-IN" sz="1400" dirty="0">
                          <a:effectLst/>
                          <a:hlinkClick r:id="rId2" tooltip="https://www.oecd-ilibrary.org/education/education-at-a-glance_19991487"/>
                        </a:rPr>
                        <a:t>https://www.oecd-ilibrary.org/education/education-at-a-glance_19991487</a:t>
                      </a:r>
                      <a:endParaRPr lang="en-IN" sz="1400" dirty="0">
                        <a:effectLst/>
                      </a:endParaRPr>
                    </a:p>
                  </a:txBody>
                  <a:tcPr anchor="ctr"/>
                </a:tc>
                <a:extLst>
                  <a:ext uri="{0D108BD9-81ED-4DB2-BD59-A6C34878D82A}">
                    <a16:rowId xmlns:a16="http://schemas.microsoft.com/office/drawing/2014/main" val="3125767210"/>
                  </a:ext>
                </a:extLst>
              </a:tr>
              <a:tr h="706055">
                <a:tc>
                  <a:txBody>
                    <a:bodyPr/>
                    <a:lstStyle/>
                    <a:p>
                      <a:r>
                        <a:rPr lang="en-IN" sz="1400">
                          <a:effectLst/>
                        </a:rPr>
                        <a:t>PWT version 10.01</a:t>
                      </a:r>
                    </a:p>
                  </a:txBody>
                  <a:tcPr anchor="ctr"/>
                </a:tc>
                <a:tc>
                  <a:txBody>
                    <a:bodyPr/>
                    <a:lstStyle/>
                    <a:p>
                      <a:r>
                        <a:rPr lang="en-US" sz="1400" dirty="0">
                          <a:effectLst/>
                        </a:rPr>
                        <a:t>International Comparison Program (ICP) collects data on local prices every several years (benchmark years).</a:t>
                      </a:r>
                    </a:p>
                  </a:txBody>
                  <a:tcPr anchor="ctr"/>
                </a:tc>
                <a:tc>
                  <a:txBody>
                    <a:bodyPr/>
                    <a:lstStyle/>
                    <a:p>
                      <a:pPr algn="ctr"/>
                      <a:r>
                        <a:rPr lang="en-IN" sz="1400" kern="1200" dirty="0">
                          <a:solidFill>
                            <a:schemeClr val="dk1"/>
                          </a:solidFill>
                          <a:effectLst/>
                          <a:latin typeface="+mn-lt"/>
                          <a:ea typeface="+mn-ea"/>
                          <a:cs typeface="+mn-cs"/>
                        </a:rPr>
                        <a:t>Annually</a:t>
                      </a:r>
                    </a:p>
                  </a:txBody>
                  <a:tcPr anchor="ctr"/>
                </a:tc>
                <a:tc>
                  <a:txBody>
                    <a:bodyPr/>
                    <a:lstStyle/>
                    <a:p>
                      <a:r>
                        <a:rPr lang="en-IN" sz="1400" dirty="0">
                          <a:effectLst/>
                          <a:hlinkClick r:id="rId3" tooltip="https://www.rug.nl/ggdc/productivity/pwt/?lang=en"/>
                        </a:rPr>
                        <a:t>https://www.rug.nl/ggdc/productivity/pwt/?lang=en</a:t>
                      </a:r>
                      <a:endParaRPr lang="en-IN" sz="1400" dirty="0">
                        <a:effectLst/>
                      </a:endParaRPr>
                    </a:p>
                  </a:txBody>
                  <a:tcPr anchor="ctr"/>
                </a:tc>
                <a:extLst>
                  <a:ext uri="{0D108BD9-81ED-4DB2-BD59-A6C34878D82A}">
                    <a16:rowId xmlns:a16="http://schemas.microsoft.com/office/drawing/2014/main" val="3792666023"/>
                  </a:ext>
                </a:extLst>
              </a:tr>
              <a:tr h="810228">
                <a:tc>
                  <a:txBody>
                    <a:bodyPr/>
                    <a:lstStyle/>
                    <a:p>
                      <a:r>
                        <a:rPr lang="en-IN" sz="1400" dirty="0">
                          <a:effectLst/>
                        </a:rPr>
                        <a:t>World Bank</a:t>
                      </a:r>
                    </a:p>
                  </a:txBody>
                  <a:tcPr anchor="ctr"/>
                </a:tc>
                <a:tc>
                  <a:txBody>
                    <a:bodyPr/>
                    <a:lstStyle/>
                    <a:p>
                      <a:r>
                        <a:rPr lang="en-US" sz="1400" dirty="0">
                          <a:effectLst/>
                        </a:rPr>
                        <a:t>FDI data are using data from the United Nations Conference on Trade and Development (UNCTAD) and official national sources.</a:t>
                      </a:r>
                    </a:p>
                  </a:txBody>
                  <a:tcPr anchor="ctr"/>
                </a:tc>
                <a:tc>
                  <a:txBody>
                    <a:bodyPr/>
                    <a:lstStyle/>
                    <a:p>
                      <a:pPr algn="ctr"/>
                      <a:r>
                        <a:rPr lang="en-IN" sz="1400" kern="1200" dirty="0">
                          <a:solidFill>
                            <a:schemeClr val="dk1"/>
                          </a:solidFill>
                          <a:effectLst/>
                          <a:latin typeface="+mn-lt"/>
                          <a:ea typeface="+mn-ea"/>
                          <a:cs typeface="+mn-cs"/>
                        </a:rPr>
                        <a:t>Annually</a:t>
                      </a:r>
                    </a:p>
                  </a:txBody>
                  <a:tcPr anchor="ctr"/>
                </a:tc>
                <a:tc>
                  <a:txBody>
                    <a:bodyPr/>
                    <a:lstStyle/>
                    <a:p>
                      <a:r>
                        <a:rPr lang="en-IN" sz="1400" dirty="0">
                          <a:effectLst/>
                          <a:hlinkClick r:id="rId4" tooltip="https://data.worldbank.org/indicator/bx.klt.dinv.wd.gd.zs"/>
                        </a:rPr>
                        <a:t>https://data.worldbank.org/indicator/BX.KLT.DINV.WD.GD.ZS</a:t>
                      </a:r>
                      <a:endParaRPr lang="en-IN" sz="1400" dirty="0">
                        <a:effectLst/>
                      </a:endParaRPr>
                    </a:p>
                  </a:txBody>
                  <a:tcPr anchor="ctr"/>
                </a:tc>
                <a:extLst>
                  <a:ext uri="{0D108BD9-81ED-4DB2-BD59-A6C34878D82A}">
                    <a16:rowId xmlns:a16="http://schemas.microsoft.com/office/drawing/2014/main" val="2538720479"/>
                  </a:ext>
                </a:extLst>
              </a:tr>
              <a:tr h="752355">
                <a:tc>
                  <a:txBody>
                    <a:bodyPr/>
                    <a:lstStyle/>
                    <a:p>
                      <a:r>
                        <a:rPr lang="en-IN" sz="1400" kern="1200" dirty="0">
                          <a:solidFill>
                            <a:schemeClr val="dk1"/>
                          </a:solidFill>
                          <a:effectLst/>
                          <a:latin typeface="+mn-lt"/>
                          <a:ea typeface="+mn-ea"/>
                          <a:cs typeface="+mn-cs"/>
                        </a:rPr>
                        <a:t>Heritage Foundation</a:t>
                      </a:r>
                    </a:p>
                  </a:txBody>
                  <a:tcPr anchor="ctr"/>
                </a:tc>
                <a:tc>
                  <a:txBody>
                    <a:bodyPr/>
                    <a:lstStyle/>
                    <a:p>
                      <a:r>
                        <a:rPr lang="en-US" sz="1400" kern="1200" dirty="0">
                          <a:solidFill>
                            <a:schemeClr val="dk1"/>
                          </a:solidFill>
                          <a:effectLst/>
                          <a:latin typeface="+mn-lt"/>
                          <a:ea typeface="+mn-ea"/>
                          <a:cs typeface="+mn-cs"/>
                        </a:rPr>
                        <a:t>Survey conducted by the Heritage Foundation and The Wall Street Journal.</a:t>
                      </a:r>
                    </a:p>
                  </a:txBody>
                  <a:tcPr anchor="ctr"/>
                </a:tc>
                <a:tc>
                  <a:txBody>
                    <a:bodyPr/>
                    <a:lstStyle/>
                    <a:p>
                      <a:pPr algn="ctr"/>
                      <a:r>
                        <a:rPr lang="en-IN" sz="1400" kern="1200" dirty="0">
                          <a:solidFill>
                            <a:schemeClr val="dk1"/>
                          </a:solidFill>
                          <a:effectLst/>
                          <a:latin typeface="+mn-lt"/>
                          <a:ea typeface="+mn-ea"/>
                          <a:cs typeface="+mn-cs"/>
                        </a:rPr>
                        <a:t>Annually</a:t>
                      </a:r>
                    </a:p>
                  </a:txBody>
                  <a:tcPr anchor="ctr"/>
                </a:tc>
                <a:tc>
                  <a:txBody>
                    <a:bodyPr/>
                    <a:lstStyle/>
                    <a:p>
                      <a:r>
                        <a:rPr lang="en-IN" sz="1400" dirty="0">
                          <a:effectLst/>
                          <a:hlinkClick r:id="rId5" tooltip="https://www.heritage.org/index/explore?view=by-region-country-year"/>
                        </a:rPr>
                        <a:t>https://www.heritage.org/index/explore?view=by-region-country-year</a:t>
                      </a:r>
                      <a:endParaRPr lang="en-IN" sz="1400" dirty="0">
                        <a:effectLst/>
                      </a:endParaRPr>
                    </a:p>
                  </a:txBody>
                  <a:tcPr anchor="ctr"/>
                </a:tc>
                <a:extLst>
                  <a:ext uri="{0D108BD9-81ED-4DB2-BD59-A6C34878D82A}">
                    <a16:rowId xmlns:a16="http://schemas.microsoft.com/office/drawing/2014/main" val="2059198650"/>
                  </a:ext>
                </a:extLst>
              </a:tr>
            </a:tbl>
          </a:graphicData>
        </a:graphic>
      </p:graphicFrame>
    </p:spTree>
    <p:extLst>
      <p:ext uri="{BB962C8B-B14F-4D97-AF65-F5344CB8AC3E}">
        <p14:creationId xmlns:p14="http://schemas.microsoft.com/office/powerpoint/2010/main" val="2714792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F49-ADA5-0084-5FA2-90D0EA170788}"/>
              </a:ext>
            </a:extLst>
          </p:cNvPr>
          <p:cNvSpPr>
            <a:spLocks noGrp="1"/>
          </p:cNvSpPr>
          <p:nvPr>
            <p:ph type="title" idx="4294967295"/>
          </p:nvPr>
        </p:nvSpPr>
        <p:spPr>
          <a:xfrm>
            <a:off x="196101" y="123240"/>
            <a:ext cx="10380663" cy="845389"/>
          </a:xfrm>
        </p:spPr>
        <p:txBody>
          <a:bodyPr vert="horz" lIns="91440" tIns="45720" rIns="91440" bIns="45720" rtlCol="0" anchor="ctr">
            <a:normAutofit/>
          </a:bodyPr>
          <a:lstStyle/>
          <a:p>
            <a:r>
              <a:rPr lang="en-US" sz="4400" dirty="0"/>
              <a:t>Table Description &amp; Predictors </a:t>
            </a:r>
            <a:endParaRPr lang="en-US" b="1" dirty="0"/>
          </a:p>
        </p:txBody>
      </p:sp>
      <p:sp>
        <p:nvSpPr>
          <p:cNvPr id="5" name="Content Placeholder 2">
            <a:extLst>
              <a:ext uri="{FF2B5EF4-FFF2-40B4-BE49-F238E27FC236}">
                <a16:creationId xmlns:a16="http://schemas.microsoft.com/office/drawing/2014/main" id="{0E14B845-1CEF-4D2F-7043-B03866AFE125}"/>
              </a:ext>
            </a:extLst>
          </p:cNvPr>
          <p:cNvSpPr txBox="1">
            <a:spLocks/>
          </p:cNvSpPr>
          <p:nvPr/>
        </p:nvSpPr>
        <p:spPr>
          <a:xfrm>
            <a:off x="4200400" y="860079"/>
            <a:ext cx="3103522" cy="539407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2920">
              <a:lnSpc>
                <a:spcPct val="100000"/>
              </a:lnSpc>
              <a:spcBef>
                <a:spcPts val="550"/>
              </a:spcBef>
            </a:pPr>
            <a:endParaRPr lang="en-US" sz="1400" kern="1200" dirty="0">
              <a:solidFill>
                <a:schemeClr val="tx1"/>
              </a:solidFill>
              <a:latin typeface="+mn-lt"/>
              <a:ea typeface="+mn-ea"/>
              <a:cs typeface="+mn-cs"/>
            </a:endParaRPr>
          </a:p>
          <a:p>
            <a:pPr defTabSz="502920">
              <a:lnSpc>
                <a:spcPct val="100000"/>
              </a:lnSpc>
              <a:spcBef>
                <a:spcPts val="550"/>
              </a:spcBef>
            </a:pPr>
            <a:r>
              <a:rPr lang="en-US" sz="1400" b="1" kern="1200" dirty="0">
                <a:solidFill>
                  <a:schemeClr val="tx1"/>
                </a:solidFill>
                <a:latin typeface="+mn-lt"/>
                <a:ea typeface="+mn-ea"/>
                <a:cs typeface="+mn-cs"/>
              </a:rPr>
              <a:t>3. Sound Money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Money growth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Standard deviation of inflation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Inflation: most recent year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Freedom to own foreign currency bank accounts </a:t>
            </a:r>
          </a:p>
          <a:p>
            <a:pPr defTabSz="502920">
              <a:lnSpc>
                <a:spcPct val="100000"/>
              </a:lnSpc>
              <a:spcBef>
                <a:spcPts val="550"/>
              </a:spcBef>
            </a:pPr>
            <a:endParaRPr lang="en-US" sz="1400" kern="1200" dirty="0">
              <a:solidFill>
                <a:schemeClr val="tx1"/>
              </a:solidFill>
              <a:latin typeface="+mn-lt"/>
              <a:ea typeface="+mn-ea"/>
              <a:cs typeface="+mn-cs"/>
            </a:endParaRPr>
          </a:p>
          <a:p>
            <a:pPr defTabSz="502920">
              <a:lnSpc>
                <a:spcPct val="100000"/>
              </a:lnSpc>
              <a:spcBef>
                <a:spcPts val="550"/>
              </a:spcBef>
            </a:pPr>
            <a:r>
              <a:rPr lang="en-US" sz="1400" b="1" kern="1200" dirty="0">
                <a:solidFill>
                  <a:schemeClr val="tx1"/>
                </a:solidFill>
                <a:latin typeface="+mn-lt"/>
                <a:ea typeface="+mn-ea"/>
                <a:cs typeface="+mn-cs"/>
              </a:rPr>
              <a:t>4. Freedom to Trade Internationally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Tariffs</a:t>
            </a:r>
          </a:p>
          <a:p>
            <a:pPr marL="251460" indent="-251460" defTabSz="502920">
              <a:lnSpc>
                <a:spcPct val="100000"/>
              </a:lnSpc>
              <a:spcBef>
                <a:spcPts val="550"/>
              </a:spcBef>
              <a:buFont typeface="Arial" panose="020B0604020202020204" pitchFamily="34" charset="0"/>
              <a:buAutoNum type="alphaUcPeriod"/>
            </a:pPr>
            <a:r>
              <a:rPr lang="en-IN" sz="1400" kern="1200" dirty="0">
                <a:solidFill>
                  <a:schemeClr val="tx1"/>
                </a:solidFill>
                <a:latin typeface="+mn-lt"/>
                <a:ea typeface="+mn-ea"/>
                <a:cs typeface="+mn-cs"/>
              </a:rPr>
              <a:t> Regulatory trade barriers </a:t>
            </a:r>
          </a:p>
          <a:p>
            <a:pPr marL="251460" indent="-251460" defTabSz="502920">
              <a:lnSpc>
                <a:spcPct val="100000"/>
              </a:lnSpc>
              <a:spcBef>
                <a:spcPts val="550"/>
              </a:spcBef>
              <a:buFont typeface="Arial" panose="020B0604020202020204" pitchFamily="34" charset="0"/>
              <a:buAutoNum type="alphaUcPeriod"/>
            </a:pPr>
            <a:r>
              <a:rPr lang="en-IN" sz="1400" kern="1200" dirty="0">
                <a:solidFill>
                  <a:schemeClr val="tx1"/>
                </a:solidFill>
                <a:latin typeface="+mn-lt"/>
                <a:ea typeface="+mn-ea"/>
                <a:cs typeface="+mn-cs"/>
              </a:rPr>
              <a:t>Black-market exchange rates</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Controls of the movement of capital and people </a:t>
            </a:r>
          </a:p>
          <a:p>
            <a:pPr defTabSz="502920">
              <a:lnSpc>
                <a:spcPct val="100000"/>
              </a:lnSpc>
              <a:spcBef>
                <a:spcPts val="550"/>
              </a:spcBef>
            </a:pPr>
            <a:endParaRPr lang="en-US" sz="1400" kern="1200" dirty="0">
              <a:solidFill>
                <a:schemeClr val="tx1"/>
              </a:solidFill>
              <a:latin typeface="+mn-lt"/>
              <a:ea typeface="+mn-ea"/>
              <a:cs typeface="+mn-cs"/>
            </a:endParaRPr>
          </a:p>
          <a:p>
            <a:pPr defTabSz="502920">
              <a:lnSpc>
                <a:spcPct val="100000"/>
              </a:lnSpc>
              <a:spcBef>
                <a:spcPts val="550"/>
              </a:spcBef>
            </a:pPr>
            <a:r>
              <a:rPr lang="en-US" sz="1400" b="1" kern="1200" dirty="0">
                <a:solidFill>
                  <a:schemeClr val="tx1"/>
                </a:solidFill>
                <a:latin typeface="+mn-lt"/>
                <a:ea typeface="+mn-ea"/>
                <a:cs typeface="+mn-cs"/>
              </a:rPr>
              <a:t>5. Regulation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Credit market regulations </a:t>
            </a:r>
          </a:p>
          <a:p>
            <a:pPr marL="251460" indent="-251460" defTabSz="502920">
              <a:lnSpc>
                <a:spcPct val="100000"/>
              </a:lnSpc>
              <a:spcBef>
                <a:spcPts val="550"/>
              </a:spcBef>
              <a:buFont typeface="Arial" panose="020B0604020202020204" pitchFamily="34" charset="0"/>
              <a:buAutoNum type="alphaUcPeriod"/>
            </a:pPr>
            <a:r>
              <a:rPr lang="en-IN" sz="1400" kern="1200" dirty="0">
                <a:solidFill>
                  <a:schemeClr val="tx1"/>
                </a:solidFill>
                <a:latin typeface="+mn-lt"/>
                <a:ea typeface="+mn-ea"/>
                <a:cs typeface="+mn-cs"/>
              </a:rPr>
              <a:t>Labour market regulations </a:t>
            </a:r>
          </a:p>
          <a:p>
            <a:pPr marL="251460" indent="-251460" defTabSz="502920">
              <a:lnSpc>
                <a:spcPct val="100000"/>
              </a:lnSpc>
              <a:spcBef>
                <a:spcPts val="550"/>
              </a:spcBef>
              <a:buFont typeface="Arial" panose="020B0604020202020204" pitchFamily="34" charset="0"/>
              <a:buAutoNum type="alphaUcPeriod"/>
            </a:pPr>
            <a:r>
              <a:rPr lang="en-IN" sz="1400" kern="1200" dirty="0">
                <a:solidFill>
                  <a:schemeClr val="tx1"/>
                </a:solidFill>
                <a:latin typeface="+mn-lt"/>
                <a:ea typeface="+mn-ea"/>
                <a:cs typeface="+mn-cs"/>
              </a:rPr>
              <a:t>Business regulations.</a:t>
            </a:r>
          </a:p>
          <a:p>
            <a:pPr>
              <a:lnSpc>
                <a:spcPct val="100000"/>
              </a:lnSpc>
            </a:pPr>
            <a:endParaRPr lang="en-IN" sz="1400" dirty="0"/>
          </a:p>
        </p:txBody>
      </p:sp>
      <p:sp>
        <p:nvSpPr>
          <p:cNvPr id="3" name="Content Placeholder 2">
            <a:extLst>
              <a:ext uri="{FF2B5EF4-FFF2-40B4-BE49-F238E27FC236}">
                <a16:creationId xmlns:a16="http://schemas.microsoft.com/office/drawing/2014/main" id="{D0A24A9E-3BF3-C416-46E3-CF346AD5E837}"/>
              </a:ext>
            </a:extLst>
          </p:cNvPr>
          <p:cNvSpPr>
            <a:spLocks noGrp="1"/>
          </p:cNvSpPr>
          <p:nvPr>
            <p:ph sz="half" idx="4294967295"/>
          </p:nvPr>
        </p:nvSpPr>
        <p:spPr>
          <a:xfrm>
            <a:off x="724619" y="1158843"/>
            <a:ext cx="3012843" cy="5566863"/>
          </a:xfrm>
        </p:spPr>
        <p:txBody>
          <a:bodyPr>
            <a:normAutofit lnSpcReduction="10000"/>
          </a:bodyPr>
          <a:lstStyle/>
          <a:p>
            <a:pPr defTabSz="502920">
              <a:lnSpc>
                <a:spcPct val="100000"/>
              </a:lnSpc>
              <a:spcBef>
                <a:spcPts val="550"/>
              </a:spcBef>
            </a:pPr>
            <a:r>
              <a:rPr lang="en-US" sz="1400" b="1" kern="1200" dirty="0">
                <a:solidFill>
                  <a:schemeClr val="tx1"/>
                </a:solidFill>
                <a:latin typeface="+mn-lt"/>
                <a:ea typeface="+mn-ea"/>
                <a:cs typeface="+mn-cs"/>
              </a:rPr>
              <a:t>1. Economic Freedom: </a:t>
            </a:r>
          </a:p>
          <a:p>
            <a:pPr marL="251460" indent="-251460" defTabSz="502920">
              <a:lnSpc>
                <a:spcPct val="100000"/>
              </a:lnSpc>
              <a:spcBef>
                <a:spcPts val="550"/>
              </a:spcBef>
              <a:buFont typeface="Arial" panose="020B0604020202020204" pitchFamily="34" charset="0"/>
              <a:buAutoNum type="arabicPeriod"/>
            </a:pPr>
            <a:r>
              <a:rPr lang="en-US" sz="1400" kern="1200" dirty="0">
                <a:solidFill>
                  <a:schemeClr val="tx1"/>
                </a:solidFill>
                <a:latin typeface="+mn-lt"/>
                <a:ea typeface="+mn-ea"/>
                <a:cs typeface="+mn-cs"/>
              </a:rPr>
              <a:t>Size of Government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Government consumption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Transfers and subsidies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Government investment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Top marginal tax rate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State ownership of assets. </a:t>
            </a:r>
          </a:p>
          <a:p>
            <a:pPr defTabSz="502920">
              <a:lnSpc>
                <a:spcPct val="100000"/>
              </a:lnSpc>
              <a:spcBef>
                <a:spcPts val="550"/>
              </a:spcBef>
            </a:pPr>
            <a:endParaRPr lang="en-US" sz="1400" kern="1200" dirty="0">
              <a:solidFill>
                <a:schemeClr val="tx1"/>
              </a:solidFill>
              <a:latin typeface="+mn-lt"/>
              <a:ea typeface="+mn-ea"/>
              <a:cs typeface="+mn-cs"/>
            </a:endParaRPr>
          </a:p>
          <a:p>
            <a:pPr defTabSz="502920">
              <a:lnSpc>
                <a:spcPct val="100000"/>
              </a:lnSpc>
              <a:spcBef>
                <a:spcPts val="550"/>
              </a:spcBef>
            </a:pPr>
            <a:r>
              <a:rPr lang="en-US" sz="1400" b="1" kern="1200" dirty="0">
                <a:solidFill>
                  <a:schemeClr val="tx1"/>
                </a:solidFill>
                <a:latin typeface="+mn-lt"/>
                <a:ea typeface="+mn-ea"/>
                <a:cs typeface="+mn-cs"/>
              </a:rPr>
              <a:t>2. Legal System and Property Rights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Judicial independence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Impartial courts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Protection of property rights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Military interference in rule of law and politics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Integrity of the legal system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Legal enforcement of contracts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Regulatory costs of the sale of real property </a:t>
            </a:r>
          </a:p>
          <a:p>
            <a:pPr marL="251460" indent="-251460" defTabSz="502920">
              <a:lnSpc>
                <a:spcPct val="100000"/>
              </a:lnSpc>
              <a:spcBef>
                <a:spcPts val="550"/>
              </a:spcBef>
              <a:buFont typeface="Arial" panose="020B0604020202020204" pitchFamily="34" charset="0"/>
              <a:buAutoNum type="alphaUcPeriod"/>
            </a:pPr>
            <a:r>
              <a:rPr lang="en-US" sz="1400" kern="1200" dirty="0">
                <a:solidFill>
                  <a:schemeClr val="tx1"/>
                </a:solidFill>
                <a:latin typeface="+mn-lt"/>
                <a:ea typeface="+mn-ea"/>
                <a:cs typeface="+mn-cs"/>
              </a:rPr>
              <a:t>Reliability of police </a:t>
            </a:r>
          </a:p>
          <a:p>
            <a:pPr>
              <a:lnSpc>
                <a:spcPct val="100000"/>
              </a:lnSpc>
            </a:pPr>
            <a:endParaRPr lang="en-IN" sz="1400" dirty="0"/>
          </a:p>
        </p:txBody>
      </p:sp>
      <p:sp>
        <p:nvSpPr>
          <p:cNvPr id="7" name="Rectangle: Rounded Corners 6">
            <a:extLst>
              <a:ext uri="{FF2B5EF4-FFF2-40B4-BE49-F238E27FC236}">
                <a16:creationId xmlns:a16="http://schemas.microsoft.com/office/drawing/2014/main" id="{E588F012-F1C5-57D9-72E2-85150F35E609}"/>
              </a:ext>
            </a:extLst>
          </p:cNvPr>
          <p:cNvSpPr/>
          <p:nvPr/>
        </p:nvSpPr>
        <p:spPr>
          <a:xfrm>
            <a:off x="569588" y="929360"/>
            <a:ext cx="3176029" cy="5840709"/>
          </a:xfrm>
          <a:prstGeom prst="roundRect">
            <a:avLst/>
          </a:prstGeom>
          <a:noFill/>
          <a:ln w="28575"/>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7924F04-CF01-DB63-BDB2-BF0EFF3DC18E}"/>
              </a:ext>
            </a:extLst>
          </p:cNvPr>
          <p:cNvSpPr txBox="1">
            <a:spLocks/>
          </p:cNvSpPr>
          <p:nvPr/>
        </p:nvSpPr>
        <p:spPr>
          <a:xfrm>
            <a:off x="7875917" y="1285336"/>
            <a:ext cx="2613804" cy="410617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2920">
              <a:spcBef>
                <a:spcPts val="550"/>
              </a:spcBef>
            </a:pPr>
            <a:r>
              <a:rPr lang="en-US" sz="1400" b="1" dirty="0"/>
              <a:t>6</a:t>
            </a:r>
            <a:r>
              <a:rPr lang="en-US" sz="1400" b="1" kern="1200" dirty="0">
                <a:solidFill>
                  <a:schemeClr val="tx1"/>
                </a:solidFill>
                <a:latin typeface="+mn-lt"/>
                <a:ea typeface="+mn-ea"/>
                <a:cs typeface="+mn-cs"/>
              </a:rPr>
              <a:t>. L</a:t>
            </a:r>
            <a:r>
              <a:rPr lang="en-IN" sz="1400" b="1" kern="1200" dirty="0">
                <a:solidFill>
                  <a:schemeClr val="tx1"/>
                </a:solidFill>
                <a:latin typeface="+mn-lt"/>
                <a:ea typeface="+mn-ea"/>
                <a:cs typeface="+mn-cs"/>
              </a:rPr>
              <a:t>abour Force:</a:t>
            </a:r>
          </a:p>
          <a:p>
            <a:pPr marL="342900" indent="-342900" defTabSz="502920">
              <a:spcBef>
                <a:spcPts val="550"/>
              </a:spcBef>
              <a:buFont typeface="+mj-lt"/>
              <a:buAutoNum type="alphaUcPeriod"/>
            </a:pPr>
            <a:r>
              <a:rPr lang="en-IN" sz="1400" dirty="0"/>
              <a:t>Country</a:t>
            </a:r>
          </a:p>
          <a:p>
            <a:pPr marL="342900" indent="-342900" defTabSz="502920">
              <a:spcBef>
                <a:spcPts val="550"/>
              </a:spcBef>
              <a:buFont typeface="+mj-lt"/>
              <a:buAutoNum type="alphaUcPeriod"/>
            </a:pPr>
            <a:r>
              <a:rPr lang="en-IN" sz="1400" kern="1200" dirty="0">
                <a:solidFill>
                  <a:schemeClr val="tx1"/>
                </a:solidFill>
                <a:latin typeface="+mn-lt"/>
                <a:ea typeface="+mn-ea"/>
                <a:cs typeface="+mn-cs"/>
              </a:rPr>
              <a:t>Year</a:t>
            </a:r>
          </a:p>
          <a:p>
            <a:pPr marL="342900" indent="-342900" defTabSz="502920">
              <a:spcBef>
                <a:spcPts val="550"/>
              </a:spcBef>
              <a:buFont typeface="+mj-lt"/>
              <a:buAutoNum type="alphaUcPeriod"/>
            </a:pPr>
            <a:r>
              <a:rPr lang="en-US" sz="1400" kern="1200" dirty="0">
                <a:solidFill>
                  <a:schemeClr val="dk1"/>
                </a:solidFill>
                <a:latin typeface="+mn-lt"/>
                <a:ea typeface="+mn-ea"/>
                <a:cs typeface="+mn-cs"/>
              </a:rPr>
              <a:t>Labour force with primary education</a:t>
            </a:r>
          </a:p>
          <a:p>
            <a:pPr marL="342900" indent="-342900" defTabSz="502920">
              <a:spcBef>
                <a:spcPts val="550"/>
              </a:spcBef>
              <a:buFont typeface="+mj-lt"/>
              <a:buAutoNum type="alphaUcPeriod"/>
            </a:pPr>
            <a:r>
              <a:rPr lang="en-US" sz="1400" kern="1200" dirty="0">
                <a:solidFill>
                  <a:schemeClr val="dk1"/>
                </a:solidFill>
                <a:latin typeface="+mn-lt"/>
                <a:ea typeface="+mn-ea"/>
                <a:cs typeface="+mn-cs"/>
              </a:rPr>
              <a:t>Labour force with secondary education</a:t>
            </a:r>
          </a:p>
          <a:p>
            <a:pPr marL="342900" indent="-342900" defTabSz="502920">
              <a:spcBef>
                <a:spcPts val="550"/>
              </a:spcBef>
              <a:buFont typeface="+mj-lt"/>
              <a:buAutoNum type="alphaUcPeriod"/>
            </a:pPr>
            <a:r>
              <a:rPr lang="en-US" sz="1400" kern="1200" dirty="0">
                <a:solidFill>
                  <a:schemeClr val="dk1"/>
                </a:solidFill>
                <a:latin typeface="+mn-lt"/>
                <a:ea typeface="+mn-ea"/>
                <a:cs typeface="+mn-cs"/>
              </a:rPr>
              <a:t>Labour force with tertiary education</a:t>
            </a:r>
          </a:p>
          <a:p>
            <a:pPr marL="342900" indent="-342900" defTabSz="502920">
              <a:spcBef>
                <a:spcPts val="550"/>
              </a:spcBef>
              <a:buFont typeface="+mj-lt"/>
              <a:buAutoNum type="alphaUcPeriod"/>
            </a:pPr>
            <a:r>
              <a:rPr lang="en-US" sz="1400" kern="1200" dirty="0">
                <a:solidFill>
                  <a:schemeClr val="dk1"/>
                </a:solidFill>
                <a:latin typeface="+mn-lt"/>
                <a:ea typeface="+mn-ea"/>
                <a:cs typeface="+mn-cs"/>
              </a:rPr>
              <a:t>GDP per capita</a:t>
            </a:r>
          </a:p>
          <a:p>
            <a:pPr defTabSz="502920">
              <a:spcBef>
                <a:spcPts val="550"/>
              </a:spcBef>
            </a:pPr>
            <a:endParaRPr lang="en-US" sz="1320" kern="1200" dirty="0">
              <a:solidFill>
                <a:schemeClr val="dk1"/>
              </a:solidFill>
              <a:latin typeface="+mn-lt"/>
              <a:ea typeface="+mn-ea"/>
              <a:cs typeface="+mn-cs"/>
            </a:endParaRPr>
          </a:p>
          <a:p>
            <a:pPr defTabSz="502920">
              <a:spcBef>
                <a:spcPts val="550"/>
              </a:spcBef>
            </a:pPr>
            <a:endParaRPr lang="en-US" sz="1320" kern="1200" dirty="0">
              <a:solidFill>
                <a:schemeClr val="dk1"/>
              </a:solidFill>
              <a:latin typeface="+mn-lt"/>
              <a:ea typeface="+mn-ea"/>
              <a:cs typeface="+mn-cs"/>
            </a:endParaRPr>
          </a:p>
          <a:p>
            <a:pPr defTabSz="502920">
              <a:spcBef>
                <a:spcPts val="550"/>
              </a:spcBef>
            </a:pPr>
            <a:endParaRPr lang="en-IN" sz="1210" kern="1200" dirty="0">
              <a:solidFill>
                <a:schemeClr val="tx1"/>
              </a:solidFill>
              <a:latin typeface="+mn-lt"/>
              <a:ea typeface="+mn-ea"/>
              <a:cs typeface="+mn-cs"/>
            </a:endParaRPr>
          </a:p>
          <a:p>
            <a:endParaRPr lang="en-US" dirty="0"/>
          </a:p>
        </p:txBody>
      </p:sp>
      <p:sp>
        <p:nvSpPr>
          <p:cNvPr id="8" name="Rectangle: Rounded Corners 7">
            <a:extLst>
              <a:ext uri="{FF2B5EF4-FFF2-40B4-BE49-F238E27FC236}">
                <a16:creationId xmlns:a16="http://schemas.microsoft.com/office/drawing/2014/main" id="{D44159A6-332E-AACC-2973-41445A8E225B}"/>
              </a:ext>
            </a:extLst>
          </p:cNvPr>
          <p:cNvSpPr/>
          <p:nvPr/>
        </p:nvSpPr>
        <p:spPr>
          <a:xfrm>
            <a:off x="4118123" y="933844"/>
            <a:ext cx="3185799" cy="5845995"/>
          </a:xfrm>
          <a:prstGeom prst="roundRect">
            <a:avLst/>
          </a:prstGeom>
          <a:noFill/>
          <a:ln w="28575"/>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4EAFA35-24FF-7ECE-EB1A-BDC9AB5B865B}"/>
              </a:ext>
            </a:extLst>
          </p:cNvPr>
          <p:cNvSpPr/>
          <p:nvPr/>
        </p:nvSpPr>
        <p:spPr>
          <a:xfrm>
            <a:off x="7666659" y="933843"/>
            <a:ext cx="3076742" cy="5791863"/>
          </a:xfrm>
          <a:prstGeom prst="roundRect">
            <a:avLst/>
          </a:prstGeom>
          <a:noFill/>
          <a:ln w="28575"/>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063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FADC204-C8FF-0196-8E38-8A648D7985C9}"/>
              </a:ext>
            </a:extLst>
          </p:cNvPr>
          <p:cNvGraphicFramePr>
            <a:graphicFrameLocks noGrp="1"/>
          </p:cNvGraphicFramePr>
          <p:nvPr/>
        </p:nvGraphicFramePr>
        <p:xfrm>
          <a:off x="250166" y="138024"/>
          <a:ext cx="11680166" cy="6564701"/>
        </p:xfrm>
        <a:graphic>
          <a:graphicData uri="http://schemas.openxmlformats.org/drawingml/2006/table">
            <a:tbl>
              <a:tblPr firstRow="1" firstCol="1" bandRow="1">
                <a:tableStyleId>{5C22544A-7EE6-4342-B048-85BDC9FD1C3A}</a:tableStyleId>
              </a:tblPr>
              <a:tblGrid>
                <a:gridCol w="2721223">
                  <a:extLst>
                    <a:ext uri="{9D8B030D-6E8A-4147-A177-3AD203B41FA5}">
                      <a16:colId xmlns:a16="http://schemas.microsoft.com/office/drawing/2014/main" val="4099435213"/>
                    </a:ext>
                  </a:extLst>
                </a:gridCol>
                <a:gridCol w="973798">
                  <a:extLst>
                    <a:ext uri="{9D8B030D-6E8A-4147-A177-3AD203B41FA5}">
                      <a16:colId xmlns:a16="http://schemas.microsoft.com/office/drawing/2014/main" val="4052993534"/>
                    </a:ext>
                  </a:extLst>
                </a:gridCol>
                <a:gridCol w="7985145">
                  <a:extLst>
                    <a:ext uri="{9D8B030D-6E8A-4147-A177-3AD203B41FA5}">
                      <a16:colId xmlns:a16="http://schemas.microsoft.com/office/drawing/2014/main" val="3543594441"/>
                    </a:ext>
                  </a:extLst>
                </a:gridCol>
              </a:tblGrid>
              <a:tr h="206192">
                <a:tc>
                  <a:txBody>
                    <a:bodyPr/>
                    <a:lstStyle/>
                    <a:p>
                      <a:pPr marL="0" marR="0">
                        <a:lnSpc>
                          <a:spcPct val="107000"/>
                        </a:lnSpc>
                        <a:spcBef>
                          <a:spcPts val="0"/>
                        </a:spcBef>
                        <a:spcAft>
                          <a:spcPts val="0"/>
                        </a:spcAft>
                      </a:pPr>
                      <a:r>
                        <a:rPr lang="en-US" sz="1200" kern="100">
                          <a:effectLst/>
                        </a:rPr>
                        <a:t>Variables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a:effectLst/>
                        </a:rPr>
                        <a:t>Effect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a:effectLst/>
                        </a:rPr>
                        <a:t>Rationale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2740974736"/>
                  </a:ext>
                </a:extLst>
              </a:tr>
              <a:tr h="853956">
                <a:tc>
                  <a:txBody>
                    <a:bodyPr/>
                    <a:lstStyle/>
                    <a:p>
                      <a:pPr marL="0" marR="0">
                        <a:lnSpc>
                          <a:spcPct val="107000"/>
                        </a:lnSpc>
                        <a:spcBef>
                          <a:spcPts val="0"/>
                        </a:spcBef>
                        <a:spcAft>
                          <a:spcPts val="0"/>
                        </a:spcAft>
                      </a:pPr>
                      <a:r>
                        <a:rPr lang="en-US" sz="1200" kern="100" dirty="0">
                          <a:effectLst/>
                        </a:rPr>
                        <a:t>Size of govt.</a:t>
                      </a:r>
                    </a:p>
                    <a:p>
                      <a:pPr marL="0" marR="0">
                        <a:lnSpc>
                          <a:spcPct val="107000"/>
                        </a:lnSpc>
                        <a:spcBef>
                          <a:spcPts val="0"/>
                        </a:spcBef>
                        <a:spcAft>
                          <a:spcPts val="600"/>
                        </a:spcAft>
                      </a:pPr>
                      <a:r>
                        <a:rPr lang="en-US" sz="1200" kern="100" dirty="0">
                          <a:effectLst/>
                        </a:rPr>
                        <a:t>&gt;Govt. Investment</a:t>
                      </a:r>
                    </a:p>
                    <a:p>
                      <a:pPr marL="0" marR="0">
                        <a:lnSpc>
                          <a:spcPct val="107000"/>
                        </a:lnSpc>
                        <a:spcBef>
                          <a:spcPts val="0"/>
                        </a:spcBef>
                        <a:spcAft>
                          <a:spcPts val="0"/>
                        </a:spcAft>
                      </a:pPr>
                      <a:r>
                        <a:rPr lang="en-US" sz="1200" kern="100" dirty="0">
                          <a:effectLst/>
                        </a:rPr>
                        <a:t>&gt;Top marginal income tax rate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a:effectLst/>
                        </a:rPr>
                        <a:t> </a:t>
                      </a:r>
                    </a:p>
                    <a:p>
                      <a:pPr marL="0" marR="0" algn="ctr">
                        <a:lnSpc>
                          <a:spcPct val="107000"/>
                        </a:lnSpc>
                        <a:spcBef>
                          <a:spcPts val="0"/>
                        </a:spcBef>
                        <a:spcAft>
                          <a:spcPts val="0"/>
                        </a:spcAft>
                      </a:pPr>
                      <a:r>
                        <a:rPr lang="en-US" sz="1200" kern="100">
                          <a:effectLst/>
                        </a:rPr>
                        <a:t>+</a:t>
                      </a:r>
                    </a:p>
                    <a:p>
                      <a:pPr marL="0" marR="0" algn="ctr">
                        <a:lnSpc>
                          <a:spcPct val="107000"/>
                        </a:lnSpc>
                        <a:spcBef>
                          <a:spcPts val="0"/>
                        </a:spcBef>
                        <a:spcAft>
                          <a:spcPts val="0"/>
                        </a:spcAft>
                      </a:pPr>
                      <a:r>
                        <a:rPr lang="en-US" sz="1200" kern="100">
                          <a:effectLst/>
                        </a:rPr>
                        <a:t> </a:t>
                      </a:r>
                    </a:p>
                    <a:p>
                      <a:pPr marL="0" marR="0" algn="ctr">
                        <a:lnSpc>
                          <a:spcPct val="107000"/>
                        </a:lnSpc>
                        <a:spcBef>
                          <a:spcPts val="0"/>
                        </a:spcBef>
                        <a:spcAft>
                          <a:spcPts val="0"/>
                        </a:spcAft>
                      </a:pPr>
                      <a:r>
                        <a:rPr lang="en-US" sz="1200" kern="100">
                          <a:effectLst/>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The quality and availability of funds for infrastructure, education, and R&amp;D can significantly impact a country’s business environment and attract foreign investment.</a:t>
                      </a:r>
                    </a:p>
                    <a:p>
                      <a:pPr marL="0" marR="0">
                        <a:lnSpc>
                          <a:spcPct val="107000"/>
                        </a:lnSpc>
                        <a:spcBef>
                          <a:spcPts val="0"/>
                        </a:spcBef>
                        <a:spcAft>
                          <a:spcPts val="0"/>
                        </a:spcAft>
                      </a:pPr>
                      <a:r>
                        <a:rPr lang="en-US" sz="1200" kern="100" dirty="0">
                          <a:effectLst/>
                        </a:rPr>
                        <a:t>A lower top marginal income tax rate can make a country more attractive to foreign investors by reducing the tax burden on their profits.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2344129547"/>
                  </a:ext>
                </a:extLst>
              </a:tr>
              <a:tr h="668153">
                <a:tc>
                  <a:txBody>
                    <a:bodyPr/>
                    <a:lstStyle/>
                    <a:p>
                      <a:pPr marL="0" marR="0">
                        <a:lnSpc>
                          <a:spcPct val="107000"/>
                        </a:lnSpc>
                        <a:spcBef>
                          <a:spcPts val="0"/>
                        </a:spcBef>
                        <a:spcAft>
                          <a:spcPts val="0"/>
                        </a:spcAft>
                      </a:pPr>
                      <a:r>
                        <a:rPr lang="en-US" sz="1200" kern="100" dirty="0">
                          <a:effectLst/>
                        </a:rPr>
                        <a:t>Legal System &amp; Property Rights</a:t>
                      </a:r>
                    </a:p>
                    <a:p>
                      <a:pPr marL="0" marR="0">
                        <a:lnSpc>
                          <a:spcPct val="107000"/>
                        </a:lnSpc>
                        <a:spcBef>
                          <a:spcPts val="0"/>
                        </a:spcBef>
                        <a:spcAft>
                          <a:spcPts val="0"/>
                        </a:spcAft>
                      </a:pPr>
                      <a:r>
                        <a:rPr lang="en-US" sz="1200" kern="100" dirty="0">
                          <a:effectLst/>
                        </a:rPr>
                        <a:t>&gt;Judicial Independence</a:t>
                      </a:r>
                    </a:p>
                    <a:p>
                      <a:pPr marL="0" marR="0">
                        <a:lnSpc>
                          <a:spcPct val="107000"/>
                        </a:lnSpc>
                        <a:spcBef>
                          <a:spcPts val="0"/>
                        </a:spcBef>
                        <a:spcAft>
                          <a:spcPts val="0"/>
                        </a:spcAft>
                      </a:pPr>
                      <a:r>
                        <a:rPr lang="en-US" sz="1200" kern="100" dirty="0">
                          <a:effectLst/>
                        </a:rPr>
                        <a:t>&gt;Protection of property rights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 </a:t>
                      </a:r>
                    </a:p>
                    <a:p>
                      <a:pPr marL="0" marR="0" algn="ctr">
                        <a:lnSpc>
                          <a:spcPct val="107000"/>
                        </a:lnSpc>
                        <a:spcBef>
                          <a:spcPts val="0"/>
                        </a:spcBef>
                        <a:spcAft>
                          <a:spcPts val="0"/>
                        </a:spcAft>
                      </a:pPr>
                      <a:r>
                        <a:rPr lang="en-US" sz="1200" kern="100" dirty="0">
                          <a:effectLst/>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rPr>
                        <a:t>Investors want to know that their property rights will be protected and that they can count on a fair legal system. A country with an independent judiciary is more likely to provide these assurances.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2443814667"/>
                  </a:ext>
                </a:extLst>
              </a:tr>
              <a:tr h="638035">
                <a:tc>
                  <a:txBody>
                    <a:bodyPr/>
                    <a:lstStyle/>
                    <a:p>
                      <a:pPr marL="0" marR="0">
                        <a:lnSpc>
                          <a:spcPct val="107000"/>
                        </a:lnSpc>
                        <a:spcBef>
                          <a:spcPts val="0"/>
                        </a:spcBef>
                        <a:spcAft>
                          <a:spcPts val="0"/>
                        </a:spcAft>
                      </a:pPr>
                      <a:r>
                        <a:rPr lang="en-US" sz="1200" kern="100">
                          <a:effectLst/>
                        </a:rPr>
                        <a:t>Sound Money</a:t>
                      </a:r>
                    </a:p>
                    <a:p>
                      <a:pPr marL="0" marR="0">
                        <a:lnSpc>
                          <a:spcPct val="107000"/>
                        </a:lnSpc>
                        <a:spcBef>
                          <a:spcPts val="0"/>
                        </a:spcBef>
                        <a:spcAft>
                          <a:spcPts val="0"/>
                        </a:spcAft>
                      </a:pPr>
                      <a:r>
                        <a:rPr lang="en-US" sz="1200" kern="100">
                          <a:effectLst/>
                        </a:rPr>
                        <a:t>&gt;Freedom to own foreign currency bank accounts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gn="ctr">
                        <a:lnSpc>
                          <a:spcPct val="107000"/>
                        </a:lnSpc>
                        <a:spcBef>
                          <a:spcPts val="0"/>
                        </a:spcBef>
                        <a:spcAft>
                          <a:spcPts val="0"/>
                        </a:spcAft>
                      </a:pPr>
                      <a:r>
                        <a:rPr lang="en-US" sz="1200" kern="100">
                          <a:effectLst/>
                        </a:rPr>
                        <a:t> </a:t>
                      </a:r>
                    </a:p>
                    <a:p>
                      <a:pPr marL="0" marR="0" algn="ctr">
                        <a:lnSpc>
                          <a:spcPct val="107000"/>
                        </a:lnSpc>
                        <a:spcBef>
                          <a:spcPts val="0"/>
                        </a:spcBef>
                        <a:spcAft>
                          <a:spcPts val="0"/>
                        </a:spcAft>
                      </a:pPr>
                      <a:r>
                        <a:rPr lang="en-US" sz="1200" kern="100">
                          <a:effectLst/>
                        </a:rPr>
                        <a:t> </a:t>
                      </a:r>
                    </a:p>
                    <a:p>
                      <a:pPr marL="0" marR="0" algn="ctr">
                        <a:lnSpc>
                          <a:spcPct val="107000"/>
                        </a:lnSpc>
                        <a:spcBef>
                          <a:spcPts val="0"/>
                        </a:spcBef>
                        <a:spcAft>
                          <a:spcPts val="0"/>
                        </a:spcAft>
                      </a:pPr>
                      <a:r>
                        <a:rPr lang="en-US" sz="1200" kern="100">
                          <a:effectLst/>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rPr>
                        <a:t>Allowing foreign investors to hold bank accounts denominated in their home currency can make it easier for them to do business and manage their investments.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1274016131"/>
                  </a:ext>
                </a:extLst>
              </a:tr>
              <a:tr h="1501720">
                <a:tc>
                  <a:txBody>
                    <a:bodyPr/>
                    <a:lstStyle/>
                    <a:p>
                      <a:pPr marL="0" marR="0">
                        <a:lnSpc>
                          <a:spcPct val="107000"/>
                        </a:lnSpc>
                        <a:spcBef>
                          <a:spcPts val="0"/>
                        </a:spcBef>
                        <a:spcAft>
                          <a:spcPts val="0"/>
                        </a:spcAft>
                      </a:pPr>
                      <a:r>
                        <a:rPr lang="en-US" sz="1200" kern="100" dirty="0">
                          <a:effectLst/>
                        </a:rPr>
                        <a:t>Freedom to trade internationally.</a:t>
                      </a:r>
                    </a:p>
                    <a:p>
                      <a:pPr marL="0" marR="0">
                        <a:lnSpc>
                          <a:spcPct val="107000"/>
                        </a:lnSpc>
                        <a:spcBef>
                          <a:spcPts val="0"/>
                        </a:spcBef>
                        <a:spcAft>
                          <a:spcPts val="0"/>
                        </a:spcAft>
                      </a:pPr>
                      <a:r>
                        <a:rPr lang="en-US" sz="1200" kern="100" dirty="0">
                          <a:effectLst/>
                        </a:rPr>
                        <a:t>&gt;Mean Tariff Rate </a:t>
                      </a:r>
                    </a:p>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rPr>
                        <a:t>&gt;Financial Openness</a:t>
                      </a:r>
                    </a:p>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rPr>
                        <a:t>&gt;Regulatory trade barrier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gn="ctr">
                        <a:lnSpc>
                          <a:spcPct val="107000"/>
                        </a:lnSpc>
                        <a:spcBef>
                          <a:spcPts val="0"/>
                        </a:spcBef>
                        <a:spcAft>
                          <a:spcPts val="0"/>
                        </a:spcAft>
                      </a:pPr>
                      <a:r>
                        <a:rPr lang="en-US" sz="1200" kern="100" dirty="0">
                          <a:effectLst/>
                        </a:rPr>
                        <a:t> </a:t>
                      </a:r>
                    </a:p>
                    <a:p>
                      <a:pPr marL="0" marR="0" algn="ctr">
                        <a:lnSpc>
                          <a:spcPct val="107000"/>
                        </a:lnSpc>
                        <a:spcBef>
                          <a:spcPts val="0"/>
                        </a:spcBef>
                        <a:spcAft>
                          <a:spcPts val="0"/>
                        </a:spcAft>
                      </a:pPr>
                      <a:r>
                        <a:rPr lang="en-US" sz="1200" kern="100" dirty="0">
                          <a:effectLst/>
                        </a:rPr>
                        <a:t> -</a:t>
                      </a:r>
                    </a:p>
                    <a:p>
                      <a:pPr marL="0" marR="0" algn="ctr">
                        <a:lnSpc>
                          <a:spcPct val="107000"/>
                        </a:lnSpc>
                        <a:spcBef>
                          <a:spcPts val="0"/>
                        </a:spcBef>
                        <a:spcAft>
                          <a:spcPts val="0"/>
                        </a:spcAft>
                      </a:pPr>
                      <a:r>
                        <a:rPr lang="en-US" sz="1200" kern="100" dirty="0">
                          <a:effectLst/>
                        </a:rPr>
                        <a:t> </a:t>
                      </a:r>
                    </a:p>
                    <a:p>
                      <a:pPr marL="0" marR="0" algn="ctr">
                        <a:lnSpc>
                          <a:spcPct val="107000"/>
                        </a:lnSpc>
                        <a:spcBef>
                          <a:spcPts val="0"/>
                        </a:spcBef>
                        <a:spcAft>
                          <a:spcPts val="0"/>
                        </a:spcAft>
                      </a:pPr>
                      <a:r>
                        <a:rPr lang="en-US" sz="1200" kern="100" dirty="0">
                          <a:effectLst/>
                        </a:rPr>
                        <a:t>+</a:t>
                      </a:r>
                    </a:p>
                    <a:p>
                      <a:pPr marL="0" marR="0" algn="ctr">
                        <a:lnSpc>
                          <a:spcPct val="107000"/>
                        </a:lnSpc>
                        <a:spcBef>
                          <a:spcPts val="0"/>
                        </a:spcBef>
                        <a:spcAft>
                          <a:spcPts val="0"/>
                        </a:spcAft>
                      </a:pPr>
                      <a:r>
                        <a:rPr lang="en-US" sz="1200" kern="100" dirty="0">
                          <a:effectLst/>
                        </a:rPr>
                        <a:t> </a:t>
                      </a:r>
                    </a:p>
                    <a:p>
                      <a:pPr marL="0" marR="0" algn="ctr">
                        <a:lnSpc>
                          <a:spcPct val="107000"/>
                        </a:lnSpc>
                        <a:spcBef>
                          <a:spcPts val="0"/>
                        </a:spcBef>
                        <a:spcAft>
                          <a:spcPts val="0"/>
                        </a:spcAft>
                      </a:pPr>
                      <a:r>
                        <a:rPr lang="en-US" sz="1200" kern="100" dirty="0">
                          <a:effectLst/>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rPr>
                        <a:t>A lower mean tariff rate can signal a more open and welcoming trade environment, making a country more attractive to foreign investors.</a:t>
                      </a:r>
                    </a:p>
                    <a:p>
                      <a:pPr marL="0" marR="0">
                        <a:lnSpc>
                          <a:spcPct val="107000"/>
                        </a:lnSpc>
                        <a:spcBef>
                          <a:spcPts val="0"/>
                        </a:spcBef>
                        <a:spcAft>
                          <a:spcPts val="0"/>
                        </a:spcAft>
                      </a:pPr>
                      <a:r>
                        <a:rPr lang="en-US" sz="1200" kern="100" dirty="0">
                          <a:effectLst/>
                        </a:rPr>
                        <a:t>A more open financial system can make it easier for foreign investors to bring money in and out of the country and invest in local businesses.</a:t>
                      </a:r>
                    </a:p>
                    <a:p>
                      <a:pPr marL="0" marR="0">
                        <a:lnSpc>
                          <a:spcPct val="107000"/>
                        </a:lnSpc>
                        <a:spcBef>
                          <a:spcPts val="0"/>
                        </a:spcBef>
                        <a:spcAft>
                          <a:spcPts val="0"/>
                        </a:spcAft>
                      </a:pPr>
                      <a:r>
                        <a:rPr lang="en-US" sz="1200" kern="100" dirty="0">
                          <a:effectLst/>
                        </a:rPr>
                        <a:t>When a country imposes regulatory trade barriers, it can limit the opportunities for foreign companies to access the domestic market &amp; discourage them from investing in the country.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3336119729"/>
                  </a:ext>
                </a:extLst>
              </a:tr>
              <a:tr h="998103">
                <a:tc>
                  <a:txBody>
                    <a:bodyPr/>
                    <a:lstStyle/>
                    <a:p>
                      <a:pPr marL="0" marR="0">
                        <a:lnSpc>
                          <a:spcPct val="107000"/>
                        </a:lnSpc>
                        <a:spcBef>
                          <a:spcPts val="0"/>
                        </a:spcBef>
                        <a:spcAft>
                          <a:spcPts val="0"/>
                        </a:spcAft>
                      </a:pPr>
                      <a:r>
                        <a:rPr lang="en-US" sz="1200" kern="100" dirty="0">
                          <a:effectLst/>
                        </a:rPr>
                        <a:t>Regulation</a:t>
                      </a:r>
                    </a:p>
                    <a:p>
                      <a:pPr marL="0" marR="0">
                        <a:lnSpc>
                          <a:spcPct val="107000"/>
                        </a:lnSpc>
                        <a:spcBef>
                          <a:spcPts val="0"/>
                        </a:spcBef>
                        <a:spcAft>
                          <a:spcPts val="600"/>
                        </a:spcAft>
                      </a:pPr>
                      <a:r>
                        <a:rPr lang="en-US" sz="1200" kern="100" dirty="0">
                          <a:effectLst/>
                        </a:rPr>
                        <a:t>&gt;Private sector credit</a:t>
                      </a:r>
                    </a:p>
                    <a:p>
                      <a:pPr marL="0" marR="0">
                        <a:lnSpc>
                          <a:spcPct val="107000"/>
                        </a:lnSpc>
                        <a:spcBef>
                          <a:spcPts val="0"/>
                        </a:spcBef>
                        <a:spcAft>
                          <a:spcPts val="0"/>
                        </a:spcAft>
                      </a:pPr>
                      <a:r>
                        <a:rPr lang="en-US" sz="1200" kern="100" dirty="0">
                          <a:effectLst/>
                        </a:rPr>
                        <a:t>&gt;Hiring Regulations and minimum wage</a:t>
                      </a:r>
                    </a:p>
                  </a:txBody>
                  <a:tcPr marL="36653" marR="36653" marT="0" marB="0"/>
                </a:tc>
                <a:tc>
                  <a:txBody>
                    <a:bodyPr/>
                    <a:lstStyle/>
                    <a:p>
                      <a:pPr marL="0" marR="0">
                        <a:lnSpc>
                          <a:spcPct val="107000"/>
                        </a:lnSpc>
                        <a:spcBef>
                          <a:spcPts val="0"/>
                        </a:spcBef>
                        <a:spcAft>
                          <a:spcPts val="0"/>
                        </a:spcAft>
                      </a:pPr>
                      <a:r>
                        <a:rPr lang="en-US" sz="1200" kern="100">
                          <a:effectLst/>
                        </a:rPr>
                        <a:t> </a:t>
                      </a:r>
                    </a:p>
                    <a:p>
                      <a:pPr marL="0" marR="0" algn="ctr">
                        <a:lnSpc>
                          <a:spcPct val="107000"/>
                        </a:lnSpc>
                        <a:spcBef>
                          <a:spcPts val="0"/>
                        </a:spcBef>
                        <a:spcAft>
                          <a:spcPts val="600"/>
                        </a:spcAft>
                      </a:pPr>
                      <a:r>
                        <a:rPr lang="en-US" sz="1200" kern="100">
                          <a:effectLst/>
                        </a:rPr>
                        <a:t>+</a:t>
                      </a:r>
                    </a:p>
                    <a:p>
                      <a:pPr marL="0" marR="0" algn="ctr">
                        <a:lnSpc>
                          <a:spcPct val="107000"/>
                        </a:lnSpc>
                        <a:spcBef>
                          <a:spcPts val="0"/>
                        </a:spcBef>
                        <a:spcAft>
                          <a:spcPts val="600"/>
                        </a:spcAft>
                      </a:pPr>
                      <a:r>
                        <a:rPr lang="en-US" sz="1200" kern="100">
                          <a:effectLst/>
                        </a:rPr>
                        <a:t>-</a:t>
                      </a:r>
                    </a:p>
                    <a:p>
                      <a:pPr marL="0" marR="0" algn="ctr">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600"/>
                        </a:spcAft>
                      </a:pPr>
                      <a:r>
                        <a:rPr lang="en-US" sz="1200" kern="100" dirty="0">
                          <a:effectLst/>
                        </a:rPr>
                        <a:t>Access to credit can be an important factor for foreign investors, especially those who may need to borrow money to fund their investments.</a:t>
                      </a:r>
                    </a:p>
                    <a:p>
                      <a:pPr marL="0" marR="0">
                        <a:lnSpc>
                          <a:spcPct val="107000"/>
                        </a:lnSpc>
                        <a:spcBef>
                          <a:spcPts val="0"/>
                        </a:spcBef>
                        <a:spcAft>
                          <a:spcPts val="600"/>
                        </a:spcAft>
                      </a:pPr>
                      <a:r>
                        <a:rPr lang="en-US" sz="1200" kern="100" dirty="0">
                          <a:effectLst/>
                        </a:rPr>
                        <a:t>Strict hiring policies make it difficult for foreign companies to hire and fire employees. Also, if a country sets minimum wages at a high level, this can increase labor costs and can deter FDI.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2992004922"/>
                  </a:ext>
                </a:extLst>
              </a:tr>
              <a:tr h="422113">
                <a:tc>
                  <a:txBody>
                    <a:bodyPr/>
                    <a:lstStyle/>
                    <a:p>
                      <a:pPr marL="0" marR="0">
                        <a:lnSpc>
                          <a:spcPct val="107000"/>
                        </a:lnSpc>
                        <a:spcBef>
                          <a:spcPts val="0"/>
                        </a:spcBef>
                        <a:spcAft>
                          <a:spcPts val="0"/>
                        </a:spcAft>
                      </a:pPr>
                      <a:r>
                        <a:rPr lang="en-US" sz="1200" kern="100" dirty="0">
                          <a:effectLst/>
                        </a:rPr>
                        <a:t>Countries, Year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gn="ctr">
                        <a:lnSpc>
                          <a:spcPct val="107000"/>
                        </a:lnSpc>
                        <a:spcBef>
                          <a:spcPts val="0"/>
                        </a:spcBef>
                        <a:spcAft>
                          <a:spcPts val="0"/>
                        </a:spcAft>
                      </a:pPr>
                      <a:r>
                        <a:rPr lang="en-US" sz="1200" kern="100">
                          <a:effectLst/>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Categorical variables needed for the analysis of various factors of FDI for different countries over a time period of 15 years.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305978933"/>
                  </a:ext>
                </a:extLst>
              </a:tr>
              <a:tr h="854136">
                <a:tc>
                  <a:txBody>
                    <a:bodyPr/>
                    <a:lstStyle/>
                    <a:p>
                      <a:pPr marL="0" marR="0">
                        <a:lnSpc>
                          <a:spcPct val="107000"/>
                        </a:lnSpc>
                        <a:spcBef>
                          <a:spcPts val="0"/>
                        </a:spcBef>
                        <a:spcAft>
                          <a:spcPts val="0"/>
                        </a:spcAft>
                      </a:pPr>
                      <a:r>
                        <a:rPr lang="en-US" sz="1200" kern="100" dirty="0" err="1">
                          <a:effectLst/>
                        </a:rPr>
                        <a:t>Labour</a:t>
                      </a:r>
                      <a:r>
                        <a:rPr lang="en-US" sz="1200" kern="100" dirty="0">
                          <a:effectLst/>
                        </a:rPr>
                        <a:t> Force by education:</a:t>
                      </a:r>
                    </a:p>
                    <a:p>
                      <a:pPr marL="0" marR="0">
                        <a:lnSpc>
                          <a:spcPct val="107000"/>
                        </a:lnSpc>
                        <a:spcBef>
                          <a:spcPts val="0"/>
                        </a:spcBef>
                        <a:spcAft>
                          <a:spcPts val="0"/>
                        </a:spcAft>
                      </a:pPr>
                      <a:r>
                        <a:rPr lang="en-US" sz="1200" kern="100" dirty="0">
                          <a:effectLst/>
                        </a:rPr>
                        <a:t>Primary </a:t>
                      </a:r>
                    </a:p>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Secondary </a:t>
                      </a:r>
                    </a:p>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Advanced </a:t>
                      </a:r>
                    </a:p>
                  </a:txBody>
                  <a:tcPr marL="36653" marR="36653" marT="0" marB="0"/>
                </a:tc>
                <a:tc>
                  <a:txBody>
                    <a:bodyPr/>
                    <a:lstStyle/>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36653" marR="36653" marT="0" marB="0"/>
                </a:tc>
                <a:tc>
                  <a:txBody>
                    <a:bodyPr/>
                    <a:lstStyle/>
                    <a:p>
                      <a:pPr marL="0" marR="0">
                        <a:lnSpc>
                          <a:spcPct val="107000"/>
                        </a:lnSpc>
                        <a:spcBef>
                          <a:spcPts val="0"/>
                        </a:spcBef>
                        <a:spcAft>
                          <a:spcPts val="0"/>
                        </a:spcAft>
                      </a:pPr>
                      <a:r>
                        <a:rPr lang="en-US" sz="1200" kern="100" dirty="0">
                          <a:effectLst/>
                        </a:rPr>
                        <a:t> </a:t>
                      </a:r>
                      <a:r>
                        <a:rPr lang="en-US" sz="1200" dirty="0"/>
                        <a:t>Labor force by education is an important predictor for FDI because it reflects the skill level and human capital of a country's workforce. FDI is often attracted to countries with skilled labor forces that can support the operations of foreign companies.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3279351703"/>
                  </a:ext>
                </a:extLst>
              </a:tr>
              <a:tr h="422293">
                <a:tc>
                  <a:txBody>
                    <a:bodyPr/>
                    <a:lstStyle/>
                    <a:p>
                      <a:pPr marL="0" marR="0">
                        <a:lnSpc>
                          <a:spcPct val="107000"/>
                        </a:lnSpc>
                        <a:spcBef>
                          <a:spcPts val="0"/>
                        </a:spcBef>
                        <a:spcAft>
                          <a:spcPts val="0"/>
                        </a:spcAft>
                      </a:pPr>
                      <a:r>
                        <a:rPr lang="en-US" sz="1200" kern="100" dirty="0">
                          <a:effectLst/>
                        </a:rPr>
                        <a:t> Economic Status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tc>
                  <a:txBody>
                    <a:bodyPr/>
                    <a:lstStyle/>
                    <a:p>
                      <a:pPr marL="0" marR="0">
                        <a:lnSpc>
                          <a:spcPct val="107000"/>
                        </a:lnSpc>
                        <a:spcBef>
                          <a:spcPts val="0"/>
                        </a:spcBef>
                        <a:spcAft>
                          <a:spcPts val="0"/>
                        </a:spcAft>
                      </a:pPr>
                      <a:r>
                        <a:rPr lang="en-US" sz="1200" kern="100" dirty="0">
                          <a:effectLst/>
                        </a:rPr>
                        <a:t>           ?</a:t>
                      </a:r>
                    </a:p>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36653" marR="36653" marT="0" marB="0"/>
                </a:tc>
                <a:tc>
                  <a:txBody>
                    <a:bodyPr/>
                    <a:lstStyle/>
                    <a:p>
                      <a:pPr marL="0" marR="0">
                        <a:lnSpc>
                          <a:spcPct val="107000"/>
                        </a:lnSpc>
                        <a:spcBef>
                          <a:spcPts val="0"/>
                        </a:spcBef>
                        <a:spcAft>
                          <a:spcPts val="0"/>
                        </a:spcAft>
                      </a:pPr>
                      <a:r>
                        <a:rPr lang="en-US" sz="1200" kern="100" dirty="0">
                          <a:effectLst/>
                        </a:rPr>
                        <a:t> The economic status of a country is an important factor to consider when predicting FDI, as it can provide valuable information about the potential risks and rewards of investing in a particular market.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6653" marR="36653" marT="0" marB="0"/>
                </a:tc>
                <a:extLst>
                  <a:ext uri="{0D108BD9-81ED-4DB2-BD59-A6C34878D82A}">
                    <a16:rowId xmlns:a16="http://schemas.microsoft.com/office/drawing/2014/main" val="2778953719"/>
                  </a:ext>
                </a:extLst>
              </a:tr>
            </a:tbl>
          </a:graphicData>
        </a:graphic>
      </p:graphicFrame>
    </p:spTree>
    <p:extLst>
      <p:ext uri="{BB962C8B-B14F-4D97-AF65-F5344CB8AC3E}">
        <p14:creationId xmlns:p14="http://schemas.microsoft.com/office/powerpoint/2010/main" val="1873876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1FC9-F181-3BA7-C924-9562027D3477}"/>
              </a:ext>
            </a:extLst>
          </p:cNvPr>
          <p:cNvSpPr>
            <a:spLocks noGrp="1"/>
          </p:cNvSpPr>
          <p:nvPr>
            <p:ph type="title"/>
          </p:nvPr>
        </p:nvSpPr>
        <p:spPr>
          <a:xfrm>
            <a:off x="660400" y="243346"/>
            <a:ext cx="10649813" cy="1266277"/>
          </a:xfrm>
        </p:spPr>
        <p:txBody>
          <a:bodyPr/>
          <a:lstStyle/>
          <a:p>
            <a:r>
              <a:rPr lang="en-US" dirty="0"/>
              <a:t>Data Constraints</a:t>
            </a:r>
            <a:endParaRPr lang="en-IN" dirty="0"/>
          </a:p>
        </p:txBody>
      </p:sp>
      <p:graphicFrame>
        <p:nvGraphicFramePr>
          <p:cNvPr id="15" name="Content Placeholder 2">
            <a:extLst>
              <a:ext uri="{FF2B5EF4-FFF2-40B4-BE49-F238E27FC236}">
                <a16:creationId xmlns:a16="http://schemas.microsoft.com/office/drawing/2014/main" id="{1B2128D0-1593-EC83-4570-9C231C2D3E1B}"/>
              </a:ext>
            </a:extLst>
          </p:cNvPr>
          <p:cNvGraphicFramePr>
            <a:graphicFrameLocks noGrp="1"/>
          </p:cNvGraphicFramePr>
          <p:nvPr>
            <p:ph idx="1"/>
            <p:extLst>
              <p:ext uri="{D42A27DB-BD31-4B8C-83A1-F6EECF244321}">
                <p14:modId xmlns:p14="http://schemas.microsoft.com/office/powerpoint/2010/main" val="3425952703"/>
              </p:ext>
            </p:extLst>
          </p:nvPr>
        </p:nvGraphicFramePr>
        <p:xfrm>
          <a:off x="660400" y="1432560"/>
          <a:ext cx="11064240" cy="4866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029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11355-0B91-36C3-2D74-377C649487A6}"/>
              </a:ext>
            </a:extLst>
          </p:cNvPr>
          <p:cNvSpPr txBox="1"/>
          <p:nvPr/>
        </p:nvSpPr>
        <p:spPr>
          <a:xfrm>
            <a:off x="462454" y="967653"/>
            <a:ext cx="11161986" cy="5355312"/>
          </a:xfrm>
          <a:prstGeom prst="rect">
            <a:avLst/>
          </a:prstGeom>
          <a:noFill/>
        </p:spPr>
        <p:txBody>
          <a:bodyPr wrap="square">
            <a:spAutoFit/>
          </a:bodyPr>
          <a:lstStyle/>
          <a:p>
            <a:pPr rtl="0"/>
            <a:r>
              <a:rPr lang="en-US" dirty="0"/>
              <a:t>Economic Freedom, </a:t>
            </a:r>
            <a:r>
              <a:rPr lang="en-US" dirty="0" err="1"/>
              <a:t>Labour</a:t>
            </a:r>
            <a:r>
              <a:rPr lang="en-US" dirty="0"/>
              <a:t> Force, GDP, and FDI have two common columns, which are the Country 3 Letter code and Year. </a:t>
            </a:r>
            <a:br>
              <a:rPr lang="en-US" dirty="0"/>
            </a:br>
            <a:r>
              <a:rPr lang="en-US" dirty="0"/>
              <a:t>To make it easier to compare and analyze the data across the datasets, a new calculated column called "</a:t>
            </a:r>
            <a:r>
              <a:rPr lang="en-US" dirty="0" err="1"/>
              <a:t>country_year</a:t>
            </a:r>
            <a:r>
              <a:rPr lang="en-US" dirty="0"/>
              <a:t>" has been created by combining the values of the Country 3 Letter code and Year columns in each dataset.</a:t>
            </a:r>
          </a:p>
          <a:p>
            <a:pPr rtl="0"/>
            <a:endParaRPr lang="en-US" dirty="0"/>
          </a:p>
          <a:p>
            <a:pPr rtl="0"/>
            <a:endParaRPr lang="en-US" dirty="0"/>
          </a:p>
          <a:p>
            <a:pPr rtl="0"/>
            <a:r>
              <a:rPr lang="en-US" dirty="0"/>
              <a:t> Using the "</a:t>
            </a:r>
            <a:r>
              <a:rPr lang="en-US" dirty="0" err="1"/>
              <a:t>country_year</a:t>
            </a:r>
            <a:r>
              <a:rPr lang="en-US" dirty="0"/>
              <a:t>" column as a reference, we have performed a join operation to combine all four tables. The type of join used between each pair of tables is different. (Refer ER Diagram)</a:t>
            </a:r>
          </a:p>
          <a:p>
            <a:pPr marL="285750" indent="-285750" rtl="0">
              <a:buFont typeface="Arial" panose="020B0604020202020204" pitchFamily="34" charset="0"/>
              <a:buChar char="•"/>
            </a:pPr>
            <a:r>
              <a:rPr lang="en-US" dirty="0"/>
              <a:t>GDP and </a:t>
            </a:r>
            <a:r>
              <a:rPr lang="en-US" dirty="0" err="1"/>
              <a:t>Labour</a:t>
            </a:r>
            <a:r>
              <a:rPr lang="en-US" dirty="0"/>
              <a:t> Force tables have a one-to-one cardinality.</a:t>
            </a:r>
          </a:p>
          <a:p>
            <a:pPr marL="285750" indent="-285750" rtl="0">
              <a:buFont typeface="Arial" panose="020B0604020202020204" pitchFamily="34" charset="0"/>
              <a:buChar char="•"/>
            </a:pPr>
            <a:r>
              <a:rPr lang="en-US" dirty="0"/>
              <a:t>The </a:t>
            </a:r>
            <a:r>
              <a:rPr lang="en-US" dirty="0" err="1"/>
              <a:t>Labour</a:t>
            </a:r>
            <a:r>
              <a:rPr lang="en-US" dirty="0"/>
              <a:t> Force and Economic Freedom tables have a one-to-many cardinality.</a:t>
            </a:r>
          </a:p>
          <a:p>
            <a:pPr marL="285750" indent="-285750" rtl="0">
              <a:buFont typeface="Arial" panose="020B0604020202020204" pitchFamily="34" charset="0"/>
              <a:buChar char="•"/>
            </a:pPr>
            <a:r>
              <a:rPr lang="en-US" dirty="0"/>
              <a:t>Finally, the FDI and </a:t>
            </a:r>
            <a:r>
              <a:rPr lang="en-US" dirty="0" err="1"/>
              <a:t>Labour</a:t>
            </a:r>
            <a:r>
              <a:rPr lang="en-US" dirty="0"/>
              <a:t> Force tables have a many-to-many cardinality</a:t>
            </a:r>
          </a:p>
          <a:p>
            <a:pPr rtl="0"/>
            <a:endParaRPr lang="en-US" dirty="0"/>
          </a:p>
          <a:p>
            <a:pPr rtl="0"/>
            <a:r>
              <a:rPr lang="en-US" dirty="0"/>
              <a:t> </a:t>
            </a:r>
          </a:p>
          <a:p>
            <a:pPr rtl="0"/>
            <a:r>
              <a:rPr lang="en-US" dirty="0"/>
              <a:t>Once the four tables were joined, </a:t>
            </a:r>
          </a:p>
          <a:p>
            <a:pPr marL="285750" indent="-285750" rtl="0">
              <a:buFont typeface="Arial" panose="020B0604020202020204" pitchFamily="34" charset="0"/>
              <a:buChar char="•"/>
            </a:pPr>
            <a:r>
              <a:rPr lang="en-US" dirty="0"/>
              <a:t>We removed the data of countries that had missing Economic Freedom Indicators entirely. </a:t>
            </a:r>
          </a:p>
          <a:p>
            <a:pPr marL="285750" indent="-285750" rtl="0">
              <a:buFont typeface="Arial" panose="020B0604020202020204" pitchFamily="34" charset="0"/>
              <a:buChar char="•"/>
            </a:pPr>
            <a:r>
              <a:rPr lang="en-US" dirty="0"/>
              <a:t>We also excluded the fields that represented the GDP values in thousands of rupees since we were only interested in the values calculated in millions of USD. </a:t>
            </a:r>
          </a:p>
          <a:p>
            <a:pPr marL="285750" indent="-285750" rtl="0">
              <a:buFont typeface="Arial" panose="020B0604020202020204" pitchFamily="34" charset="0"/>
              <a:buChar char="•"/>
            </a:pPr>
            <a:r>
              <a:rPr lang="en-US" dirty="0"/>
              <a:t>Furthermore, we filtered out the rows related to Outward FDI since it is not within the scope of the project.</a:t>
            </a:r>
          </a:p>
        </p:txBody>
      </p:sp>
      <p:sp>
        <p:nvSpPr>
          <p:cNvPr id="4" name="Rectangle: Rounded Corners 3">
            <a:extLst>
              <a:ext uri="{FF2B5EF4-FFF2-40B4-BE49-F238E27FC236}">
                <a16:creationId xmlns:a16="http://schemas.microsoft.com/office/drawing/2014/main" id="{377B01E4-96EA-886D-10F4-E0CA14D5BF21}"/>
              </a:ext>
            </a:extLst>
          </p:cNvPr>
          <p:cNvSpPr/>
          <p:nvPr/>
        </p:nvSpPr>
        <p:spPr>
          <a:xfrm>
            <a:off x="368369" y="967653"/>
            <a:ext cx="11208774" cy="1670513"/>
          </a:xfrm>
          <a:prstGeom prst="roundRect">
            <a:avLst>
              <a:gd name="adj"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73876D0-6B51-88A5-7552-0538E530193C}"/>
              </a:ext>
            </a:extLst>
          </p:cNvPr>
          <p:cNvSpPr/>
          <p:nvPr/>
        </p:nvSpPr>
        <p:spPr>
          <a:xfrm>
            <a:off x="321073" y="2733537"/>
            <a:ext cx="11303367" cy="1749973"/>
          </a:xfrm>
          <a:prstGeom prst="roundRect">
            <a:avLst>
              <a:gd name="adj"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5DFCA564-37DA-50AB-1CD8-B67F21FD7CFE}"/>
              </a:ext>
            </a:extLst>
          </p:cNvPr>
          <p:cNvSpPr/>
          <p:nvPr/>
        </p:nvSpPr>
        <p:spPr>
          <a:xfrm>
            <a:off x="321073" y="4608787"/>
            <a:ext cx="11303368" cy="2007475"/>
          </a:xfrm>
          <a:prstGeom prst="roundRect">
            <a:avLst>
              <a:gd name="adj"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168E84F-7208-0A7B-CB80-616D81E5AAC0}"/>
              </a:ext>
            </a:extLst>
          </p:cNvPr>
          <p:cNvSpPr txBox="1"/>
          <p:nvPr/>
        </p:nvSpPr>
        <p:spPr>
          <a:xfrm>
            <a:off x="321073" y="197129"/>
            <a:ext cx="10195714" cy="707886"/>
          </a:xfrm>
          <a:prstGeom prst="rect">
            <a:avLst/>
          </a:prstGeom>
          <a:noFill/>
        </p:spPr>
        <p:txBody>
          <a:bodyPr wrap="square">
            <a:spAutoFit/>
          </a:bodyPr>
          <a:lstStyle/>
          <a:p>
            <a:r>
              <a:rPr lang="en-US" sz="4000" dirty="0"/>
              <a:t>Data Merging and Cleaning Process </a:t>
            </a:r>
          </a:p>
        </p:txBody>
      </p:sp>
    </p:spTree>
    <p:extLst>
      <p:ext uri="{BB962C8B-B14F-4D97-AF65-F5344CB8AC3E}">
        <p14:creationId xmlns:p14="http://schemas.microsoft.com/office/powerpoint/2010/main" val="3778315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B3EDF48-F058-0313-DFFB-C08BD0CFCEDF}"/>
              </a:ext>
            </a:extLst>
          </p:cNvPr>
          <p:cNvSpPr/>
          <p:nvPr/>
        </p:nvSpPr>
        <p:spPr>
          <a:xfrm>
            <a:off x="1199535" y="914400"/>
            <a:ext cx="9871588" cy="5751870"/>
          </a:xfrm>
          <a:prstGeom prst="roundRect">
            <a:avLst>
              <a:gd name="adj"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a:extLst>
              <a:ext uri="{FF2B5EF4-FFF2-40B4-BE49-F238E27FC236}">
                <a16:creationId xmlns:a16="http://schemas.microsoft.com/office/drawing/2014/main" id="{3D945618-8459-E010-93E1-F329B9806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794" y="1078297"/>
            <a:ext cx="8200103" cy="54022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5F9279-BF6C-978F-27C8-C4B26ECA4FD9}"/>
              </a:ext>
            </a:extLst>
          </p:cNvPr>
          <p:cNvSpPr txBox="1"/>
          <p:nvPr/>
        </p:nvSpPr>
        <p:spPr>
          <a:xfrm>
            <a:off x="285135" y="184680"/>
            <a:ext cx="8072284" cy="707886"/>
          </a:xfrm>
          <a:prstGeom prst="rect">
            <a:avLst/>
          </a:prstGeom>
          <a:noFill/>
        </p:spPr>
        <p:txBody>
          <a:bodyPr wrap="square">
            <a:spAutoFit/>
          </a:bodyPr>
          <a:lstStyle/>
          <a:p>
            <a:r>
              <a:rPr lang="en-US" sz="4000" dirty="0"/>
              <a:t>Entity Relationship (ER) Diagram</a:t>
            </a:r>
          </a:p>
        </p:txBody>
      </p:sp>
    </p:spTree>
    <p:extLst>
      <p:ext uri="{BB962C8B-B14F-4D97-AF65-F5344CB8AC3E}">
        <p14:creationId xmlns:p14="http://schemas.microsoft.com/office/powerpoint/2010/main" val="327287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FF8D-656C-0C95-9E1B-192022CEBA86}"/>
              </a:ext>
            </a:extLst>
          </p:cNvPr>
          <p:cNvSpPr>
            <a:spLocks noGrp="1"/>
          </p:cNvSpPr>
          <p:nvPr>
            <p:ph type="ctrTitle" idx="4294967295"/>
          </p:nvPr>
        </p:nvSpPr>
        <p:spPr>
          <a:xfrm>
            <a:off x="391859" y="1915291"/>
            <a:ext cx="5304748" cy="2787650"/>
          </a:xfrm>
        </p:spPr>
        <p:txBody>
          <a:bodyPr vert="horz" lIns="91440" tIns="45720" rIns="91440" bIns="45720" rtlCol="0" anchor="ctr">
            <a:normAutofit/>
          </a:bodyPr>
          <a:lstStyle/>
          <a:p>
            <a:r>
              <a:rPr lang="en-US" sz="4800" b="1" dirty="0"/>
              <a:t>Data Visualizations &amp; Exploration</a:t>
            </a:r>
          </a:p>
        </p:txBody>
      </p:sp>
      <p:sp>
        <p:nvSpPr>
          <p:cNvPr id="13" name="AutoShape 4" descr="Free Vector | Illustration of graphs">
            <a:extLst>
              <a:ext uri="{FF2B5EF4-FFF2-40B4-BE49-F238E27FC236}">
                <a16:creationId xmlns:a16="http://schemas.microsoft.com/office/drawing/2014/main" id="{7D43847B-4A98-60AC-2017-683C386A2F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0" name="Picture 8" descr="Free Vector | Illustration of graphs">
            <a:extLst>
              <a:ext uri="{FF2B5EF4-FFF2-40B4-BE49-F238E27FC236}">
                <a16:creationId xmlns:a16="http://schemas.microsoft.com/office/drawing/2014/main" id="{8F84C5BD-5F96-2A04-3CF1-3A8E142C4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41738"/>
            <a:ext cx="5845393" cy="632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45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F6F5D2-002C-65D7-BB15-6A97C602BB4D}"/>
              </a:ext>
            </a:extLst>
          </p:cNvPr>
          <p:cNvSpPr/>
          <p:nvPr/>
        </p:nvSpPr>
        <p:spPr>
          <a:xfrm>
            <a:off x="11776" y="324464"/>
            <a:ext cx="5741257" cy="632214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7401208-2CA6-54CF-4AC1-FE8E436D2204}"/>
              </a:ext>
            </a:extLst>
          </p:cNvPr>
          <p:cNvSpPr/>
          <p:nvPr/>
        </p:nvSpPr>
        <p:spPr>
          <a:xfrm>
            <a:off x="5862467" y="324464"/>
            <a:ext cx="6136894" cy="64106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a:extLst>
              <a:ext uri="{FF2B5EF4-FFF2-40B4-BE49-F238E27FC236}">
                <a16:creationId xmlns:a16="http://schemas.microsoft.com/office/drawing/2014/main" id="{63520305-1F0C-2082-4600-67A254FF9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316" y="599767"/>
            <a:ext cx="5327454" cy="51521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86A08605-FDF3-C036-E30E-CC25833E4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39" y="816076"/>
            <a:ext cx="5386920" cy="4634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892104-B98B-C192-9480-F896C9E52D6F}"/>
              </a:ext>
            </a:extLst>
          </p:cNvPr>
          <p:cNvSpPr txBox="1"/>
          <p:nvPr/>
        </p:nvSpPr>
        <p:spPr>
          <a:xfrm>
            <a:off x="302073" y="5450462"/>
            <a:ext cx="5386920" cy="1077218"/>
          </a:xfrm>
          <a:prstGeom prst="rect">
            <a:avLst/>
          </a:prstGeom>
          <a:noFill/>
        </p:spPr>
        <p:txBody>
          <a:bodyPr wrap="square">
            <a:spAutoFit/>
          </a:bodyPr>
          <a:lstStyle/>
          <a:p>
            <a:r>
              <a:rPr lang="en-US" sz="1600" dirty="0"/>
              <a:t>The bar graph has captured the FDI inflow for the years between 2005 to 2020, as the years 2007-08 had a recession and overall FDI went down has also been captured here</a:t>
            </a:r>
          </a:p>
        </p:txBody>
      </p:sp>
      <p:sp>
        <p:nvSpPr>
          <p:cNvPr id="11" name="TextBox 10">
            <a:extLst>
              <a:ext uri="{FF2B5EF4-FFF2-40B4-BE49-F238E27FC236}">
                <a16:creationId xmlns:a16="http://schemas.microsoft.com/office/drawing/2014/main" id="{6F652242-B725-7727-B9E5-3AE065A9547F}"/>
              </a:ext>
            </a:extLst>
          </p:cNvPr>
          <p:cNvSpPr txBox="1"/>
          <p:nvPr/>
        </p:nvSpPr>
        <p:spPr>
          <a:xfrm>
            <a:off x="6133467" y="5751871"/>
            <a:ext cx="5576751" cy="830997"/>
          </a:xfrm>
          <a:prstGeom prst="rect">
            <a:avLst/>
          </a:prstGeom>
          <a:noFill/>
        </p:spPr>
        <p:txBody>
          <a:bodyPr wrap="square">
            <a:spAutoFit/>
          </a:bodyPr>
          <a:lstStyle/>
          <a:p>
            <a:r>
              <a:rPr lang="en-US" sz="1600" dirty="0"/>
              <a:t>The graph has captured FDI for 36 countries across the world. As US has the highest FDI Inflow the essence of the same has been captured here in the graph.</a:t>
            </a:r>
          </a:p>
        </p:txBody>
      </p:sp>
    </p:spTree>
    <p:extLst>
      <p:ext uri="{BB962C8B-B14F-4D97-AF65-F5344CB8AC3E}">
        <p14:creationId xmlns:p14="http://schemas.microsoft.com/office/powerpoint/2010/main" val="9820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descr="image">
            <a:extLst>
              <a:ext uri="{FF2B5EF4-FFF2-40B4-BE49-F238E27FC236}">
                <a16:creationId xmlns:a16="http://schemas.microsoft.com/office/drawing/2014/main" id="{41B82655-2367-E136-90B1-0807F3D0C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94735"/>
            <a:ext cx="10363200" cy="39835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EACCBB0-E71B-850D-D294-3A7E3BDF9324}"/>
              </a:ext>
            </a:extLst>
          </p:cNvPr>
          <p:cNvSpPr/>
          <p:nvPr/>
        </p:nvSpPr>
        <p:spPr>
          <a:xfrm>
            <a:off x="493986" y="662153"/>
            <a:ext cx="10962290" cy="6004118"/>
          </a:xfrm>
          <a:prstGeom prst="roundRect">
            <a:avLst>
              <a:gd name="adj"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0D1837-37B8-AB4C-F9F2-41B474DBC8FA}"/>
              </a:ext>
            </a:extLst>
          </p:cNvPr>
          <p:cNvSpPr txBox="1"/>
          <p:nvPr/>
        </p:nvSpPr>
        <p:spPr>
          <a:xfrm>
            <a:off x="1101212" y="4878329"/>
            <a:ext cx="9989575" cy="1754326"/>
          </a:xfrm>
          <a:prstGeom prst="rect">
            <a:avLst/>
          </a:prstGeom>
          <a:noFill/>
        </p:spPr>
        <p:txBody>
          <a:bodyPr wrap="square">
            <a:spAutoFit/>
          </a:bodyPr>
          <a:lstStyle/>
          <a:p>
            <a:r>
              <a:rPr lang="en-US" dirty="0"/>
              <a:t>The maps show the Economic Indicator across different countries on a scale of 0-10 for :</a:t>
            </a:r>
          </a:p>
          <a:p>
            <a:pPr marL="285750" indent="-285750">
              <a:buFont typeface="Arial" panose="020B0604020202020204" pitchFamily="34" charset="0"/>
              <a:buChar char="•"/>
            </a:pPr>
            <a:r>
              <a:rPr lang="en-US" dirty="0"/>
              <a:t>Size of government         </a:t>
            </a:r>
          </a:p>
          <a:p>
            <a:pPr marL="285750" indent="-285750">
              <a:buFont typeface="Arial" panose="020B0604020202020204" pitchFamily="34" charset="0"/>
              <a:buChar char="•"/>
            </a:pPr>
            <a:r>
              <a:rPr lang="en-US" dirty="0"/>
              <a:t>Legal System and Property Rights                          </a:t>
            </a:r>
          </a:p>
          <a:p>
            <a:pPr marL="285750" indent="-285750">
              <a:buFont typeface="Arial" panose="020B0604020202020204" pitchFamily="34" charset="0"/>
              <a:buChar char="•"/>
            </a:pPr>
            <a:r>
              <a:rPr lang="en-US" dirty="0"/>
              <a:t>Sound Money   </a:t>
            </a:r>
          </a:p>
          <a:p>
            <a:pPr marL="285750" indent="-285750">
              <a:buFont typeface="Arial" panose="020B0604020202020204" pitchFamily="34" charset="0"/>
              <a:buChar char="•"/>
            </a:pPr>
            <a:r>
              <a:rPr lang="en-US" dirty="0"/>
              <a:t>Freedom of Trade  and </a:t>
            </a:r>
          </a:p>
          <a:p>
            <a:pPr marL="285750" indent="-285750">
              <a:buFont typeface="Arial" panose="020B0604020202020204" pitchFamily="34" charset="0"/>
              <a:buChar char="•"/>
            </a:pPr>
            <a:r>
              <a:rPr lang="en-US" dirty="0"/>
              <a:t>Regulation </a:t>
            </a:r>
          </a:p>
        </p:txBody>
      </p:sp>
    </p:spTree>
    <p:extLst>
      <p:ext uri="{BB962C8B-B14F-4D97-AF65-F5344CB8AC3E}">
        <p14:creationId xmlns:p14="http://schemas.microsoft.com/office/powerpoint/2010/main" val="423160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CD04-33F8-3293-B7AB-21738BD1D9CA}"/>
              </a:ext>
            </a:extLst>
          </p:cNvPr>
          <p:cNvSpPr>
            <a:spLocks noGrp="1"/>
          </p:cNvSpPr>
          <p:nvPr>
            <p:ph type="ctrTitle" idx="4294967295"/>
          </p:nvPr>
        </p:nvSpPr>
        <p:spPr>
          <a:xfrm>
            <a:off x="148710" y="313181"/>
            <a:ext cx="5591504" cy="1416031"/>
          </a:xfrm>
        </p:spPr>
        <p:txBody>
          <a:bodyPr vert="horz" lIns="91440" tIns="45720" rIns="91440" bIns="45720" rtlCol="0" anchor="b">
            <a:normAutofit fontScale="90000"/>
          </a:bodyPr>
          <a:lstStyle/>
          <a:p>
            <a:r>
              <a:rPr lang="en-US" sz="4400" b="1" dirty="0"/>
              <a:t>Understanding FDI and its Drivers</a:t>
            </a:r>
          </a:p>
        </p:txBody>
      </p:sp>
      <p:sp>
        <p:nvSpPr>
          <p:cNvPr id="4" name="Subtitle 3">
            <a:extLst>
              <a:ext uri="{FF2B5EF4-FFF2-40B4-BE49-F238E27FC236}">
                <a16:creationId xmlns:a16="http://schemas.microsoft.com/office/drawing/2014/main" id="{ABBF9781-8CED-A87E-8706-E6B36802E99F}"/>
              </a:ext>
            </a:extLst>
          </p:cNvPr>
          <p:cNvSpPr>
            <a:spLocks noGrp="1"/>
          </p:cNvSpPr>
          <p:nvPr>
            <p:ph type="subTitle" idx="4294967295"/>
          </p:nvPr>
        </p:nvSpPr>
        <p:spPr>
          <a:xfrm>
            <a:off x="148710" y="1830153"/>
            <a:ext cx="6924752" cy="3951508"/>
          </a:xfrm>
        </p:spPr>
        <p:txBody>
          <a:bodyPr vert="horz" lIns="91440" tIns="45720" rIns="91440" bIns="45720" rtlCol="0" anchor="ctr">
            <a:normAutofit/>
          </a:bodyPr>
          <a:lstStyle/>
          <a:p>
            <a:pPr>
              <a:lnSpc>
                <a:spcPct val="100000"/>
              </a:lnSpc>
            </a:pPr>
            <a:r>
              <a:rPr lang="en-US" sz="2000" dirty="0"/>
              <a:t>Why do we need to study FDI and its Drivers?</a:t>
            </a:r>
          </a:p>
          <a:p>
            <a:pPr>
              <a:lnSpc>
                <a:spcPct val="100000"/>
              </a:lnSpc>
            </a:pPr>
            <a:endParaRPr lang="en-US" sz="2000" dirty="0"/>
          </a:p>
          <a:p>
            <a:pPr>
              <a:lnSpc>
                <a:spcPct val="100000"/>
              </a:lnSpc>
            </a:pPr>
            <a:r>
              <a:rPr lang="en-US" sz="2000" dirty="0"/>
              <a:t>What are the monetary gains of studying  FDI and its Drivers? </a:t>
            </a:r>
          </a:p>
          <a:p>
            <a:pPr>
              <a:lnSpc>
                <a:spcPct val="100000"/>
              </a:lnSpc>
            </a:pPr>
            <a:endParaRPr lang="en-US" sz="2000" dirty="0"/>
          </a:p>
          <a:p>
            <a:pPr>
              <a:lnSpc>
                <a:spcPct val="100000"/>
              </a:lnSpc>
            </a:pPr>
            <a:r>
              <a:rPr lang="en-US" sz="2000" b="0" i="0" dirty="0">
                <a:effectLst/>
              </a:rPr>
              <a:t>What factors influence foreign investors to invest in a particular country?</a:t>
            </a:r>
            <a:endParaRPr lang="en-US" sz="2000" dirty="0"/>
          </a:p>
        </p:txBody>
      </p:sp>
      <p:pic>
        <p:nvPicPr>
          <p:cNvPr id="2050" name="Picture 2" descr="The Snapshot: Investment - BRAND KRI">
            <a:extLst>
              <a:ext uri="{FF2B5EF4-FFF2-40B4-BE49-F238E27FC236}">
                <a16:creationId xmlns:a16="http://schemas.microsoft.com/office/drawing/2014/main" id="{61943B40-715F-C407-8F09-048BFA685A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89" r="37043" b="1"/>
          <a:stretch/>
        </p:blipFill>
        <p:spPr bwMode="auto">
          <a:xfrm>
            <a:off x="7185594" y="313181"/>
            <a:ext cx="4763015" cy="623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34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24819CC2-F91E-F498-6C49-460D2A2872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 t="4829"/>
          <a:stretch/>
        </p:blipFill>
        <p:spPr bwMode="auto">
          <a:xfrm>
            <a:off x="6370723" y="224732"/>
            <a:ext cx="5286360" cy="34069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a:extLst>
              <a:ext uri="{FF2B5EF4-FFF2-40B4-BE49-F238E27FC236}">
                <a16:creationId xmlns:a16="http://schemas.microsoft.com/office/drawing/2014/main" id="{5173493D-F1B7-669E-EDD3-9BFDF40BB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55"/>
          <a:stretch/>
        </p:blipFill>
        <p:spPr bwMode="auto">
          <a:xfrm>
            <a:off x="244608" y="348714"/>
            <a:ext cx="5780601" cy="339166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a:extLst>
              <a:ext uri="{FF2B5EF4-FFF2-40B4-BE49-F238E27FC236}">
                <a16:creationId xmlns:a16="http://schemas.microsoft.com/office/drawing/2014/main" id="{3DE10406-3C54-48C0-4BB5-B22B46F6A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6" y="3569452"/>
            <a:ext cx="5758709" cy="30947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0651C75D-4942-A4F8-5D66-EB8B21F817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4539" y="3569452"/>
            <a:ext cx="5653647" cy="31295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C2E3B88D-967E-D9F1-7ED6-7F50804B33EF}"/>
              </a:ext>
            </a:extLst>
          </p:cNvPr>
          <p:cNvSpPr/>
          <p:nvPr/>
        </p:nvSpPr>
        <p:spPr>
          <a:xfrm>
            <a:off x="6045872" y="3569454"/>
            <a:ext cx="5951686" cy="3163386"/>
          </a:xfrm>
          <a:prstGeom prst="roundRect">
            <a:avLst>
              <a:gd name="adj"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C8D400-B5BB-11EF-731D-EA7E1959760F}"/>
              </a:ext>
            </a:extLst>
          </p:cNvPr>
          <p:cNvSpPr/>
          <p:nvPr/>
        </p:nvSpPr>
        <p:spPr>
          <a:xfrm>
            <a:off x="147749" y="329241"/>
            <a:ext cx="5870636" cy="3240212"/>
          </a:xfrm>
          <a:prstGeom prst="roundRect">
            <a:avLst>
              <a:gd name="adj"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F871455-9501-34F4-5BE7-4DACA4881079}"/>
              </a:ext>
            </a:extLst>
          </p:cNvPr>
          <p:cNvSpPr/>
          <p:nvPr/>
        </p:nvSpPr>
        <p:spPr>
          <a:xfrm>
            <a:off x="6045872" y="294319"/>
            <a:ext cx="5914899" cy="3275133"/>
          </a:xfrm>
          <a:prstGeom prst="roundRect">
            <a:avLst>
              <a:gd name="adj"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A56DE37-9858-D4AD-2C5D-0D9FC193BDA3}"/>
              </a:ext>
            </a:extLst>
          </p:cNvPr>
          <p:cNvSpPr/>
          <p:nvPr/>
        </p:nvSpPr>
        <p:spPr>
          <a:xfrm>
            <a:off x="147749" y="3569453"/>
            <a:ext cx="5914899" cy="3223193"/>
          </a:xfrm>
          <a:prstGeom prst="roundRect">
            <a:avLst>
              <a:gd name="adj"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738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D5D52A8-6C2D-1B89-0A61-95ED59415A33}"/>
              </a:ext>
            </a:extLst>
          </p:cNvPr>
          <p:cNvSpPr txBox="1"/>
          <p:nvPr/>
        </p:nvSpPr>
        <p:spPr>
          <a:xfrm>
            <a:off x="552736" y="1248737"/>
            <a:ext cx="11161288" cy="5169317"/>
          </a:xfrm>
          <a:prstGeom prst="rect">
            <a:avLst/>
          </a:prstGeom>
          <a:noFill/>
        </p:spPr>
        <p:txBody>
          <a:bodyPr wrap="square" rtlCol="0">
            <a:spAutoFit/>
          </a:bodyPr>
          <a:lstStyle/>
          <a:p>
            <a:pPr marL="0" lvl="0" indent="0" algn="l" rtl="0">
              <a:lnSpc>
                <a:spcPct val="100000"/>
              </a:lnSpc>
              <a:spcBef>
                <a:spcPts val="0"/>
              </a:spcBef>
              <a:spcAft>
                <a:spcPts val="0"/>
              </a:spcAft>
              <a:buNone/>
            </a:pPr>
            <a:r>
              <a:rPr lang="en-US" sz="1800" dirty="0"/>
              <a:t>There are three possible models that can be built with this dataset:</a:t>
            </a:r>
          </a:p>
          <a:p>
            <a:pPr marL="0" lvl="0" indent="0" algn="l" rtl="0">
              <a:lnSpc>
                <a:spcPct val="100000"/>
              </a:lnSpc>
              <a:spcBef>
                <a:spcPts val="0"/>
              </a:spcBef>
              <a:spcAft>
                <a:spcPts val="0"/>
              </a:spcAft>
              <a:buNone/>
            </a:pPr>
            <a:endParaRPr lang="en-US" b="1" dirty="0"/>
          </a:p>
          <a:p>
            <a:pPr marL="0" lvl="0" indent="0" algn="l" rtl="0">
              <a:lnSpc>
                <a:spcPct val="100000"/>
              </a:lnSpc>
              <a:spcBef>
                <a:spcPts val="0"/>
              </a:spcBef>
              <a:spcAft>
                <a:spcPts val="0"/>
              </a:spcAft>
              <a:buNone/>
            </a:pPr>
            <a:r>
              <a:rPr lang="en-US" b="1" dirty="0" err="1"/>
              <a:t>Labour</a:t>
            </a:r>
            <a:r>
              <a:rPr lang="en-US" b="1" dirty="0"/>
              <a:t> Force Quality Effect Model:</a:t>
            </a:r>
          </a:p>
          <a:p>
            <a:pPr marL="0" lvl="0" indent="0" algn="l" rtl="0">
              <a:lnSpc>
                <a:spcPct val="100000"/>
              </a:lnSpc>
              <a:spcBef>
                <a:spcPts val="0"/>
              </a:spcBef>
              <a:spcAft>
                <a:spcPts val="0"/>
              </a:spcAft>
              <a:buNone/>
            </a:pPr>
            <a:r>
              <a:rPr lang="en-US" dirty="0" err="1"/>
              <a:t>mpanel_pf</a:t>
            </a:r>
            <a:r>
              <a:rPr lang="en-US" dirty="0"/>
              <a:t> &lt;- </a:t>
            </a:r>
            <a:r>
              <a:rPr lang="en-US" dirty="0" err="1"/>
              <a:t>plm</a:t>
            </a:r>
            <a:r>
              <a:rPr lang="en-US" dirty="0"/>
              <a:t>(</a:t>
            </a:r>
            <a:r>
              <a:rPr lang="en-US" dirty="0" err="1"/>
              <a:t>df_nn$log.fdi.value</a:t>
            </a:r>
            <a:r>
              <a:rPr lang="en-US" dirty="0"/>
              <a:t> ~ </a:t>
            </a:r>
            <a:r>
              <a:rPr lang="en-US" dirty="0" err="1"/>
              <a:t>df_n$buppsry+df_n$try</a:t>
            </a:r>
            <a:r>
              <a:rPr lang="en-US" dirty="0"/>
              <a:t> + </a:t>
            </a:r>
            <a:r>
              <a:rPr lang="en-US" dirty="0" err="1"/>
              <a:t>df_n$uppsry_ntry</a:t>
            </a:r>
            <a:r>
              <a:rPr lang="en-US" dirty="0"/>
              <a:t>+ economy,</a:t>
            </a:r>
          </a:p>
          <a:p>
            <a:pPr marL="0" lvl="0" indent="0" algn="l" rtl="0">
              <a:lnSpc>
                <a:spcPct val="100000"/>
              </a:lnSpc>
              <a:spcBef>
                <a:spcPts val="0"/>
              </a:spcBef>
              <a:spcAft>
                <a:spcPts val="0"/>
              </a:spcAft>
              <a:buNone/>
            </a:pPr>
            <a:r>
              <a:rPr lang="en-US" dirty="0"/>
              <a:t>data = </a:t>
            </a:r>
            <a:r>
              <a:rPr lang="en-US" dirty="0" err="1"/>
              <a:t>df_nn</a:t>
            </a:r>
            <a:r>
              <a:rPr lang="en-US" dirty="0"/>
              <a:t>, model ="random")</a:t>
            </a:r>
          </a:p>
          <a:p>
            <a:pPr marL="590550" lvl="0" algn="l" rtl="0">
              <a:lnSpc>
                <a:spcPct val="100000"/>
              </a:lnSpc>
              <a:spcBef>
                <a:spcPts val="0"/>
              </a:spcBef>
              <a:spcAft>
                <a:spcPts val="0"/>
              </a:spcAft>
              <a:buSzPts val="1500"/>
            </a:pPr>
            <a:endParaRPr lang="en-US" sz="1200" dirty="0"/>
          </a:p>
          <a:p>
            <a:pPr marL="0" lvl="0" indent="0" algn="l" rtl="0">
              <a:lnSpc>
                <a:spcPct val="100000"/>
              </a:lnSpc>
              <a:spcBef>
                <a:spcPts val="0"/>
              </a:spcBef>
              <a:spcAft>
                <a:spcPts val="0"/>
              </a:spcAft>
            </a:pPr>
            <a:endParaRPr lang="en-US" sz="1200" dirty="0">
              <a:highlight>
                <a:srgbClr val="FFFF00"/>
              </a:highlight>
            </a:endParaRPr>
          </a:p>
          <a:p>
            <a:r>
              <a:rPr lang="en-US" b="1" dirty="0"/>
              <a:t>Economic Freedom Effect Model: </a:t>
            </a:r>
          </a:p>
          <a:p>
            <a:r>
              <a:rPr lang="en-US" dirty="0" err="1"/>
              <a:t>mpanel_pe</a:t>
            </a:r>
            <a:r>
              <a:rPr lang="en-US" dirty="0"/>
              <a:t> &lt;- </a:t>
            </a:r>
            <a:r>
              <a:rPr lang="en-US" dirty="0" err="1"/>
              <a:t>plm</a:t>
            </a:r>
            <a:r>
              <a:rPr lang="en-US" dirty="0"/>
              <a:t>(</a:t>
            </a:r>
            <a:r>
              <a:rPr lang="en-US" dirty="0" err="1"/>
              <a:t>df_nn$log.fdi.value</a:t>
            </a:r>
            <a:r>
              <a:rPr lang="en-US" dirty="0"/>
              <a:t> ~ </a:t>
            </a:r>
            <a:r>
              <a:rPr lang="en-US" dirty="0" err="1"/>
              <a:t>df_nn$sog_gi</a:t>
            </a:r>
            <a:r>
              <a:rPr lang="en-US" dirty="0"/>
              <a:t> + </a:t>
            </a:r>
            <a:r>
              <a:rPr lang="en-US" dirty="0" err="1"/>
              <a:t>df_nn$sog_tmitr</a:t>
            </a:r>
            <a:r>
              <a:rPr lang="en-US" dirty="0"/>
              <a:t> + </a:t>
            </a:r>
            <a:r>
              <a:rPr lang="en-US" dirty="0" err="1"/>
              <a:t>df_nn$lspr_ji</a:t>
            </a:r>
            <a:r>
              <a:rPr lang="en-US" dirty="0"/>
              <a:t> +    </a:t>
            </a:r>
            <a:r>
              <a:rPr lang="en-US" dirty="0" err="1"/>
              <a:t>df_nn$lspr_ppr</a:t>
            </a:r>
            <a:r>
              <a:rPr lang="en-US" dirty="0"/>
              <a:t> + </a:t>
            </a:r>
            <a:r>
              <a:rPr lang="en-US" dirty="0" err="1"/>
              <a:t>df_nn$sm_f</a:t>
            </a:r>
            <a:r>
              <a:rPr lang="en-US" dirty="0"/>
              <a:t> + </a:t>
            </a:r>
            <a:r>
              <a:rPr lang="en-US" dirty="0" err="1"/>
              <a:t>df_nn$free_t_m</a:t>
            </a:r>
            <a:r>
              <a:rPr lang="en-US" dirty="0"/>
              <a:t> +</a:t>
            </a:r>
            <a:r>
              <a:rPr lang="en-US" dirty="0" err="1"/>
              <a:t>df_nn$free_f</a:t>
            </a:r>
            <a:r>
              <a:rPr lang="en-US" dirty="0"/>
              <a:t> + </a:t>
            </a:r>
            <a:r>
              <a:rPr lang="en-US" dirty="0" err="1"/>
              <a:t>df_nn$reg_c_o</a:t>
            </a:r>
            <a:r>
              <a:rPr lang="en-US" dirty="0"/>
              <a:t> + </a:t>
            </a:r>
            <a:r>
              <a:rPr lang="en-US" dirty="0" err="1"/>
              <a:t>df_nn$reg_b_s</a:t>
            </a:r>
            <a:r>
              <a:rPr lang="en-US" dirty="0"/>
              <a:t> + </a:t>
            </a:r>
            <a:r>
              <a:rPr lang="en-US" dirty="0" err="1"/>
              <a:t>df_nn$reg_b_i</a:t>
            </a:r>
            <a:r>
              <a:rPr lang="en-US" dirty="0"/>
              <a:t> + </a:t>
            </a:r>
            <a:r>
              <a:rPr lang="en-US" dirty="0" err="1"/>
              <a:t>df_nn$free_r</a:t>
            </a:r>
            <a:r>
              <a:rPr lang="en-US" dirty="0"/>
              <a:t> + </a:t>
            </a:r>
            <a:r>
              <a:rPr lang="en-US" dirty="0" err="1"/>
              <a:t>df_nn$reg_l_h</a:t>
            </a:r>
            <a:r>
              <a:rPr lang="en-US" dirty="0"/>
              <a:t> + economy, data = </a:t>
            </a:r>
            <a:r>
              <a:rPr lang="en-US" dirty="0" err="1"/>
              <a:t>df_nn</a:t>
            </a:r>
            <a:r>
              <a:rPr lang="en-US" dirty="0"/>
              <a:t>, model ="random")</a:t>
            </a:r>
          </a:p>
          <a:p>
            <a:endParaRPr lang="en-US" dirty="0"/>
          </a:p>
          <a:p>
            <a:r>
              <a:rPr lang="en-US" dirty="0"/>
              <a:t>      </a:t>
            </a:r>
          </a:p>
          <a:p>
            <a:r>
              <a:rPr lang="en-US" b="1" dirty="0"/>
              <a:t>Combined Effect Model: </a:t>
            </a:r>
          </a:p>
          <a:p>
            <a:r>
              <a:rPr lang="en-US" dirty="0" err="1"/>
              <a:t>mpanel_p</a:t>
            </a:r>
            <a:r>
              <a:rPr lang="en-US" dirty="0"/>
              <a:t> &lt;- </a:t>
            </a:r>
            <a:r>
              <a:rPr lang="en-US" dirty="0" err="1"/>
              <a:t>plm</a:t>
            </a:r>
            <a:r>
              <a:rPr lang="en-US" dirty="0"/>
              <a:t>(</a:t>
            </a:r>
            <a:r>
              <a:rPr lang="en-US" dirty="0" err="1"/>
              <a:t>df_nn$log.fdi.value</a:t>
            </a:r>
            <a:r>
              <a:rPr lang="en-US" dirty="0"/>
              <a:t> ~ </a:t>
            </a:r>
            <a:r>
              <a:rPr lang="en-US" dirty="0" err="1"/>
              <a:t>df_nn$sog_gi</a:t>
            </a:r>
            <a:r>
              <a:rPr lang="en-US" dirty="0"/>
              <a:t> + </a:t>
            </a:r>
            <a:r>
              <a:rPr lang="en-US" dirty="0" err="1"/>
              <a:t>df_nn$sog_tmitr</a:t>
            </a:r>
            <a:r>
              <a:rPr lang="en-US" dirty="0"/>
              <a:t> + </a:t>
            </a:r>
            <a:r>
              <a:rPr lang="en-US" dirty="0" err="1"/>
              <a:t>df_nn$lspr_ji</a:t>
            </a:r>
            <a:r>
              <a:rPr lang="en-US" dirty="0"/>
              <a:t> + </a:t>
            </a:r>
            <a:r>
              <a:rPr lang="en-US" dirty="0" err="1"/>
              <a:t>df_nn$lspr_ppr</a:t>
            </a:r>
            <a:r>
              <a:rPr lang="en-US" dirty="0"/>
              <a:t> + </a:t>
            </a:r>
            <a:r>
              <a:rPr lang="en-US" dirty="0" err="1"/>
              <a:t>df_nn$sm_f</a:t>
            </a:r>
            <a:r>
              <a:rPr lang="en-US" dirty="0"/>
              <a:t> + </a:t>
            </a:r>
            <a:r>
              <a:rPr lang="en-US" dirty="0" err="1"/>
              <a:t>df_nn$free_t_m</a:t>
            </a:r>
            <a:r>
              <a:rPr lang="en-US" dirty="0"/>
              <a:t> +</a:t>
            </a:r>
            <a:r>
              <a:rPr lang="en-US" dirty="0" err="1"/>
              <a:t>df_nn$free_f</a:t>
            </a:r>
            <a:r>
              <a:rPr lang="en-US" dirty="0"/>
              <a:t> + </a:t>
            </a:r>
            <a:r>
              <a:rPr lang="en-US" dirty="0" err="1"/>
              <a:t>df_nn$reg_c_o</a:t>
            </a:r>
            <a:r>
              <a:rPr lang="en-US" dirty="0"/>
              <a:t> + </a:t>
            </a:r>
            <a:r>
              <a:rPr lang="en-US" dirty="0" err="1"/>
              <a:t>df_nn$reg_b_s</a:t>
            </a:r>
            <a:r>
              <a:rPr lang="en-US" dirty="0"/>
              <a:t> + </a:t>
            </a:r>
            <a:r>
              <a:rPr lang="en-US" dirty="0" err="1"/>
              <a:t>df_nn$reg_b_i</a:t>
            </a:r>
            <a:r>
              <a:rPr lang="en-US" dirty="0"/>
              <a:t> + </a:t>
            </a:r>
            <a:r>
              <a:rPr lang="en-US" dirty="0" err="1"/>
              <a:t>df_nn$free_r</a:t>
            </a:r>
            <a:r>
              <a:rPr lang="en-US" dirty="0"/>
              <a:t> + </a:t>
            </a:r>
            <a:r>
              <a:rPr lang="en-US" dirty="0" err="1"/>
              <a:t>df_nn$reg_l_h</a:t>
            </a:r>
            <a:r>
              <a:rPr lang="en-US" dirty="0"/>
              <a:t> + </a:t>
            </a:r>
            <a:r>
              <a:rPr lang="en-US" dirty="0" err="1"/>
              <a:t>df_nn$buppsry</a:t>
            </a:r>
            <a:r>
              <a:rPr lang="en-US" dirty="0"/>
              <a:t>+ </a:t>
            </a:r>
            <a:r>
              <a:rPr lang="en-US" dirty="0" err="1"/>
              <a:t>df_nn$try</a:t>
            </a:r>
            <a:r>
              <a:rPr lang="en-US" dirty="0"/>
              <a:t> + </a:t>
            </a:r>
            <a:r>
              <a:rPr lang="en-US" dirty="0" err="1"/>
              <a:t>df_nn$uppsry_ntry</a:t>
            </a:r>
            <a:r>
              <a:rPr lang="en-US" dirty="0"/>
              <a:t> + economy, data = </a:t>
            </a:r>
            <a:r>
              <a:rPr lang="en-US" dirty="0" err="1"/>
              <a:t>df_nn</a:t>
            </a:r>
            <a:r>
              <a:rPr lang="en-US" dirty="0"/>
              <a:t>, model ="random")</a:t>
            </a:r>
          </a:p>
          <a:p>
            <a:endParaRPr lang="en-US" dirty="0"/>
          </a:p>
          <a:p>
            <a:r>
              <a:rPr lang="en-US" dirty="0"/>
              <a:t>         </a:t>
            </a:r>
          </a:p>
        </p:txBody>
      </p:sp>
      <p:sp>
        <p:nvSpPr>
          <p:cNvPr id="10" name="Rectangle: Rounded Corners 9">
            <a:extLst>
              <a:ext uri="{FF2B5EF4-FFF2-40B4-BE49-F238E27FC236}">
                <a16:creationId xmlns:a16="http://schemas.microsoft.com/office/drawing/2014/main" id="{A234C7BC-686E-DFF3-0BF7-EF71B8DF0DB7}"/>
              </a:ext>
            </a:extLst>
          </p:cNvPr>
          <p:cNvSpPr/>
          <p:nvPr/>
        </p:nvSpPr>
        <p:spPr>
          <a:xfrm>
            <a:off x="3962400" y="397256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8D4BDC7-D679-8673-BD53-DA193E7E72DB}"/>
              </a:ext>
            </a:extLst>
          </p:cNvPr>
          <p:cNvSpPr/>
          <p:nvPr/>
        </p:nvSpPr>
        <p:spPr>
          <a:xfrm>
            <a:off x="389482" y="1699403"/>
            <a:ext cx="11161288" cy="110418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1FE0A26-555E-3C9F-4025-8EB5385F9477}"/>
              </a:ext>
            </a:extLst>
          </p:cNvPr>
          <p:cNvSpPr/>
          <p:nvPr/>
        </p:nvSpPr>
        <p:spPr>
          <a:xfrm>
            <a:off x="389482" y="2908706"/>
            <a:ext cx="11161288" cy="150802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22616F16-293B-6A6B-349F-C61D66440BF7}"/>
              </a:ext>
            </a:extLst>
          </p:cNvPr>
          <p:cNvSpPr/>
          <p:nvPr/>
        </p:nvSpPr>
        <p:spPr>
          <a:xfrm>
            <a:off x="389482" y="4546122"/>
            <a:ext cx="11161288" cy="178566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ABF3741-51D0-FA9D-804C-A2823610FB33}"/>
              </a:ext>
            </a:extLst>
          </p:cNvPr>
          <p:cNvSpPr txBox="1"/>
          <p:nvPr/>
        </p:nvSpPr>
        <p:spPr>
          <a:xfrm>
            <a:off x="552736" y="439946"/>
            <a:ext cx="6337613" cy="707859"/>
          </a:xfrm>
          <a:prstGeom prst="rect">
            <a:avLst/>
          </a:prstGeom>
          <a:noFill/>
        </p:spPr>
        <p:txBody>
          <a:bodyPr wrap="square">
            <a:spAutoFit/>
          </a:bodyPr>
          <a:lstStyle/>
          <a:p>
            <a:r>
              <a:rPr lang="en-US" sz="4000" dirty="0"/>
              <a:t>Model Consideration</a:t>
            </a:r>
          </a:p>
        </p:txBody>
      </p:sp>
    </p:spTree>
    <p:extLst>
      <p:ext uri="{BB962C8B-B14F-4D97-AF65-F5344CB8AC3E}">
        <p14:creationId xmlns:p14="http://schemas.microsoft.com/office/powerpoint/2010/main" val="3137673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FADA9C-77F3-1F8B-AD25-D17753D35648}"/>
              </a:ext>
            </a:extLst>
          </p:cNvPr>
          <p:cNvGrpSpPr/>
          <p:nvPr/>
        </p:nvGrpSpPr>
        <p:grpSpPr>
          <a:xfrm>
            <a:off x="360680" y="1493520"/>
            <a:ext cx="11470640" cy="3251199"/>
            <a:chOff x="0" y="40589"/>
            <a:chExt cx="11064239" cy="797577"/>
          </a:xfrm>
        </p:grpSpPr>
        <p:sp>
          <p:nvSpPr>
            <p:cNvPr id="5" name="Rectangle: Rounded Corners 4">
              <a:extLst>
                <a:ext uri="{FF2B5EF4-FFF2-40B4-BE49-F238E27FC236}">
                  <a16:creationId xmlns:a16="http://schemas.microsoft.com/office/drawing/2014/main" id="{E977E1C0-5E9C-01C4-39D4-1FF47134E601}"/>
                </a:ext>
              </a:extLst>
            </p:cNvPr>
            <p:cNvSpPr/>
            <p:nvPr/>
          </p:nvSpPr>
          <p:spPr>
            <a:xfrm>
              <a:off x="0" y="40589"/>
              <a:ext cx="11064239" cy="79757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2374ECB0-15F2-A81F-A7E7-3E629113E759}"/>
                </a:ext>
              </a:extLst>
            </p:cNvPr>
            <p:cNvSpPr txBox="1"/>
            <p:nvPr/>
          </p:nvSpPr>
          <p:spPr>
            <a:xfrm>
              <a:off x="2322608" y="79523"/>
              <a:ext cx="6419023" cy="7197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8000" dirty="0"/>
                <a:t>THANK YOU</a:t>
              </a:r>
              <a:endParaRPr lang="en-US" sz="8000" kern="1200" dirty="0"/>
            </a:p>
          </p:txBody>
        </p:sp>
      </p:grpSp>
    </p:spTree>
    <p:extLst>
      <p:ext uri="{BB962C8B-B14F-4D97-AF65-F5344CB8AC3E}">
        <p14:creationId xmlns:p14="http://schemas.microsoft.com/office/powerpoint/2010/main" val="290933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43A5-FA64-D1E2-0705-6DA91070AFE5}"/>
              </a:ext>
            </a:extLst>
          </p:cNvPr>
          <p:cNvSpPr>
            <a:spLocks noGrp="1"/>
          </p:cNvSpPr>
          <p:nvPr>
            <p:ph type="ctrTitle" idx="4294967295"/>
          </p:nvPr>
        </p:nvSpPr>
        <p:spPr>
          <a:xfrm>
            <a:off x="302718" y="-146705"/>
            <a:ext cx="10215563" cy="1524000"/>
          </a:xfrm>
        </p:spPr>
        <p:txBody>
          <a:bodyPr>
            <a:normAutofit/>
          </a:bodyPr>
          <a:lstStyle/>
          <a:p>
            <a:r>
              <a:rPr lang="en-US" sz="3600" b="1" dirty="0"/>
              <a:t>What is Foreign Direct Investment (FDI)? </a:t>
            </a:r>
          </a:p>
        </p:txBody>
      </p:sp>
      <p:sp>
        <p:nvSpPr>
          <p:cNvPr id="4" name="Rectangle: Rounded Corners 3">
            <a:extLst>
              <a:ext uri="{FF2B5EF4-FFF2-40B4-BE49-F238E27FC236}">
                <a16:creationId xmlns:a16="http://schemas.microsoft.com/office/drawing/2014/main" id="{89A5EF64-F8B2-A481-5540-150F15EBA852}"/>
              </a:ext>
            </a:extLst>
          </p:cNvPr>
          <p:cNvSpPr/>
          <p:nvPr/>
        </p:nvSpPr>
        <p:spPr>
          <a:xfrm>
            <a:off x="8649722" y="1092055"/>
            <a:ext cx="3239560" cy="5145783"/>
          </a:xfrm>
          <a:prstGeom prst="roundRect">
            <a:avLst>
              <a:gd name="adj" fmla="val 11296"/>
            </a:avLst>
          </a:prstGeom>
          <a:ln w="38100">
            <a:solidFill>
              <a:schemeClr val="accent1">
                <a:lumMod val="75000"/>
              </a:schemeClr>
            </a:solidFill>
          </a:ln>
          <a:effectLst>
            <a:outerShdw blurRad="50800" dist="38100" dir="8100000" algn="tr" rotWithShape="0">
              <a:prstClr val="black">
                <a:alpha val="40000"/>
              </a:prstClr>
            </a:outerShdw>
          </a:effectLst>
          <a:scene3d>
            <a:camera prst="perspectiveFront"/>
            <a:lightRig rig="threePt" dir="t"/>
          </a:scene3d>
          <a:sp3d/>
        </p:spPr>
        <p:style>
          <a:lnRef idx="2">
            <a:schemeClr val="accent1"/>
          </a:lnRef>
          <a:fillRef idx="1">
            <a:schemeClr val="lt1"/>
          </a:fillRef>
          <a:effectRef idx="0">
            <a:schemeClr val="accent1"/>
          </a:effectRef>
          <a:fontRef idx="minor">
            <a:schemeClr val="dk1"/>
          </a:fontRef>
        </p:style>
        <p:txBody>
          <a:bodyPr rtlCol="0" anchor="ctr"/>
          <a:lstStyle/>
          <a:p>
            <a:r>
              <a:rPr lang="en-US" sz="2000" dirty="0"/>
              <a:t>Foreign direct investment (FDI) is a type of cross-border investment in which a resident of one economy establishes a long-term interest in and significant influence over a resident of another economy. The possession of 10% or more of the voting power in a business in one economy by an investor in another is evidence of such a relationship.</a:t>
            </a:r>
          </a:p>
        </p:txBody>
      </p:sp>
      <p:graphicFrame>
        <p:nvGraphicFramePr>
          <p:cNvPr id="3" name="Table 4">
            <a:extLst>
              <a:ext uri="{FF2B5EF4-FFF2-40B4-BE49-F238E27FC236}">
                <a16:creationId xmlns:a16="http://schemas.microsoft.com/office/drawing/2014/main" id="{978BBE6F-C6B7-0A83-ABA9-6136FD9D66B2}"/>
              </a:ext>
            </a:extLst>
          </p:cNvPr>
          <p:cNvGraphicFramePr>
            <a:graphicFrameLocks noGrp="1"/>
          </p:cNvGraphicFramePr>
          <p:nvPr>
            <p:extLst>
              <p:ext uri="{D42A27DB-BD31-4B8C-83A1-F6EECF244321}">
                <p14:modId xmlns:p14="http://schemas.microsoft.com/office/powerpoint/2010/main" val="2009384409"/>
              </p:ext>
            </p:extLst>
          </p:nvPr>
        </p:nvGraphicFramePr>
        <p:xfrm>
          <a:off x="302718" y="1092055"/>
          <a:ext cx="8128000" cy="51457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13017754"/>
                    </a:ext>
                  </a:extLst>
                </a:gridCol>
                <a:gridCol w="4064000">
                  <a:extLst>
                    <a:ext uri="{9D8B030D-6E8A-4147-A177-3AD203B41FA5}">
                      <a16:colId xmlns:a16="http://schemas.microsoft.com/office/drawing/2014/main" val="38922225"/>
                    </a:ext>
                  </a:extLst>
                </a:gridCol>
              </a:tblGrid>
              <a:tr h="419846">
                <a:tc gridSpan="2">
                  <a:txBody>
                    <a:bodyPr/>
                    <a:lstStyle/>
                    <a:p>
                      <a:pPr algn="just"/>
                      <a:r>
                        <a:rPr lang="en-US" sz="1600" dirty="0"/>
                        <a:t>Difference between Foreign Portfolio Investment and Foreign Direct Investment</a:t>
                      </a:r>
                      <a:endParaRPr lang="en-IN" sz="1600" dirty="0"/>
                    </a:p>
                  </a:txBody>
                  <a:tcPr/>
                </a:tc>
                <a:tc hMerge="1">
                  <a:txBody>
                    <a:bodyPr/>
                    <a:lstStyle/>
                    <a:p>
                      <a:endParaRPr lang="en-IN" dirty="0"/>
                    </a:p>
                  </a:txBody>
                  <a:tcPr/>
                </a:tc>
                <a:extLst>
                  <a:ext uri="{0D108BD9-81ED-4DB2-BD59-A6C34878D82A}">
                    <a16:rowId xmlns:a16="http://schemas.microsoft.com/office/drawing/2014/main" val="960234449"/>
                  </a:ext>
                </a:extLst>
              </a:tr>
              <a:tr h="420083">
                <a:tc>
                  <a:txBody>
                    <a:bodyPr/>
                    <a:lstStyle/>
                    <a:p>
                      <a:r>
                        <a:rPr lang="en-US" dirty="0"/>
                        <a:t>Foreign Portfolio Investment</a:t>
                      </a:r>
                      <a:endParaRPr lang="en-IN" dirty="0"/>
                    </a:p>
                  </a:txBody>
                  <a:tcPr/>
                </a:tc>
                <a:tc>
                  <a:txBody>
                    <a:bodyPr/>
                    <a:lstStyle/>
                    <a:p>
                      <a:r>
                        <a:rPr lang="en-US" dirty="0"/>
                        <a:t>Foreign Direct Investment</a:t>
                      </a:r>
                      <a:endParaRPr lang="en-IN" dirty="0"/>
                    </a:p>
                  </a:txBody>
                  <a:tcPr/>
                </a:tc>
                <a:extLst>
                  <a:ext uri="{0D108BD9-81ED-4DB2-BD59-A6C34878D82A}">
                    <a16:rowId xmlns:a16="http://schemas.microsoft.com/office/drawing/2014/main" val="703357420"/>
                  </a:ext>
                </a:extLst>
              </a:tr>
              <a:tr h="1680333">
                <a:tc>
                  <a:txBody>
                    <a:bodyPr/>
                    <a:lstStyle/>
                    <a:p>
                      <a:r>
                        <a:rPr lang="en-US" dirty="0"/>
                        <a:t>Foreign Portfolio Investment or FPI refers to the investment made in the financial assets of an enterprise, based in one country, by the foreign investors.</a:t>
                      </a:r>
                      <a:endParaRPr lang="en-IN" dirty="0"/>
                    </a:p>
                  </a:txBody>
                  <a:tcPr/>
                </a:tc>
                <a:tc>
                  <a:txBody>
                    <a:bodyPr/>
                    <a:lstStyle/>
                    <a:p>
                      <a:r>
                        <a:rPr lang="en-US" dirty="0"/>
                        <a:t>Foreign direct investment or FDI pertains to international investment in which the investor obtains a lasting interest in an enterprise in another country.</a:t>
                      </a:r>
                      <a:endParaRPr lang="en-IN" dirty="0"/>
                    </a:p>
                  </a:txBody>
                  <a:tcPr/>
                </a:tc>
                <a:extLst>
                  <a:ext uri="{0D108BD9-81ED-4DB2-BD59-A6C34878D82A}">
                    <a16:rowId xmlns:a16="http://schemas.microsoft.com/office/drawing/2014/main" val="2467763170"/>
                  </a:ext>
                </a:extLst>
              </a:tr>
              <a:tr h="420083">
                <a:tc>
                  <a:txBody>
                    <a:bodyPr/>
                    <a:lstStyle/>
                    <a:p>
                      <a:r>
                        <a:rPr lang="en-US" dirty="0"/>
                        <a:t>An investor is inactive.</a:t>
                      </a:r>
                      <a:endParaRPr lang="en-IN" dirty="0"/>
                    </a:p>
                  </a:txBody>
                  <a:tcPr/>
                </a:tc>
                <a:tc>
                  <a:txBody>
                    <a:bodyPr/>
                    <a:lstStyle/>
                    <a:p>
                      <a:r>
                        <a:rPr lang="en-US" dirty="0"/>
                        <a:t>An investor is active.</a:t>
                      </a:r>
                      <a:endParaRPr lang="en-IN" dirty="0"/>
                    </a:p>
                  </a:txBody>
                  <a:tcPr/>
                </a:tc>
                <a:extLst>
                  <a:ext uri="{0D108BD9-81ED-4DB2-BD59-A6C34878D82A}">
                    <a16:rowId xmlns:a16="http://schemas.microsoft.com/office/drawing/2014/main" val="2697400367"/>
                  </a:ext>
                </a:extLst>
              </a:tr>
              <a:tr h="735146">
                <a:tc>
                  <a:txBody>
                    <a:bodyPr/>
                    <a:lstStyle/>
                    <a:p>
                      <a:r>
                        <a:rPr lang="en-US" dirty="0"/>
                        <a:t>Indirect investments in assets are made.</a:t>
                      </a:r>
                      <a:endParaRPr lang="en-IN" dirty="0"/>
                    </a:p>
                  </a:txBody>
                  <a:tcPr/>
                </a:tc>
                <a:tc>
                  <a:txBody>
                    <a:bodyPr/>
                    <a:lstStyle/>
                    <a:p>
                      <a:r>
                        <a:rPr lang="en-US" dirty="0"/>
                        <a:t>Direct investments in assets are made.</a:t>
                      </a:r>
                      <a:endParaRPr lang="en-IN" dirty="0"/>
                    </a:p>
                  </a:txBody>
                  <a:tcPr/>
                </a:tc>
                <a:extLst>
                  <a:ext uri="{0D108BD9-81ED-4DB2-BD59-A6C34878D82A}">
                    <a16:rowId xmlns:a16="http://schemas.microsoft.com/office/drawing/2014/main" val="594184837"/>
                  </a:ext>
                </a:extLst>
              </a:tr>
              <a:tr h="735146">
                <a:tc>
                  <a:txBody>
                    <a:bodyPr/>
                    <a:lstStyle/>
                    <a:p>
                      <a:r>
                        <a:rPr lang="en-US" dirty="0"/>
                        <a:t>Investments made are short term in nature.</a:t>
                      </a:r>
                      <a:endParaRPr lang="en-IN" dirty="0"/>
                    </a:p>
                  </a:txBody>
                  <a:tcPr/>
                </a:tc>
                <a:tc>
                  <a:txBody>
                    <a:bodyPr/>
                    <a:lstStyle/>
                    <a:p>
                      <a:r>
                        <a:rPr lang="en-US" dirty="0"/>
                        <a:t>Investments made are long term in nature.</a:t>
                      </a:r>
                      <a:endParaRPr lang="en-IN" dirty="0"/>
                    </a:p>
                  </a:txBody>
                  <a:tcPr/>
                </a:tc>
                <a:extLst>
                  <a:ext uri="{0D108BD9-81ED-4DB2-BD59-A6C34878D82A}">
                    <a16:rowId xmlns:a16="http://schemas.microsoft.com/office/drawing/2014/main" val="2642839493"/>
                  </a:ext>
                </a:extLst>
              </a:tr>
              <a:tr h="735146">
                <a:tc>
                  <a:txBody>
                    <a:bodyPr/>
                    <a:lstStyle/>
                    <a:p>
                      <a:r>
                        <a:rPr lang="en-US" dirty="0"/>
                        <a:t>FPI are volatile in nature.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FDI are stable in nature.</a:t>
                      </a:r>
                      <a:endParaRPr lang="en-IN" dirty="0"/>
                    </a:p>
                    <a:p>
                      <a:endParaRPr lang="en-IN" dirty="0"/>
                    </a:p>
                  </a:txBody>
                  <a:tcPr/>
                </a:tc>
                <a:extLst>
                  <a:ext uri="{0D108BD9-81ED-4DB2-BD59-A6C34878D82A}">
                    <a16:rowId xmlns:a16="http://schemas.microsoft.com/office/drawing/2014/main" val="1176946403"/>
                  </a:ext>
                </a:extLst>
              </a:tr>
            </a:tbl>
          </a:graphicData>
        </a:graphic>
      </p:graphicFrame>
    </p:spTree>
    <p:extLst>
      <p:ext uri="{BB962C8B-B14F-4D97-AF65-F5344CB8AC3E}">
        <p14:creationId xmlns:p14="http://schemas.microsoft.com/office/powerpoint/2010/main" val="233476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FEE02-6341-B531-A920-AC8449140D4A}"/>
              </a:ext>
            </a:extLst>
          </p:cNvPr>
          <p:cNvSpPr>
            <a:spLocks noGrp="1"/>
          </p:cNvSpPr>
          <p:nvPr>
            <p:ph type="ctrTitle" idx="4294967295"/>
          </p:nvPr>
        </p:nvSpPr>
        <p:spPr>
          <a:xfrm>
            <a:off x="329671" y="-100574"/>
            <a:ext cx="5843752" cy="1258530"/>
          </a:xfrm>
        </p:spPr>
        <p:txBody>
          <a:bodyPr vert="horz" lIns="91440" tIns="45720" rIns="91440" bIns="45720" rtlCol="0">
            <a:normAutofit/>
          </a:bodyPr>
          <a:lstStyle/>
          <a:p>
            <a:r>
              <a:rPr lang="en-US" b="1" dirty="0"/>
              <a:t>Problem Statement </a:t>
            </a:r>
          </a:p>
        </p:txBody>
      </p:sp>
      <p:sp>
        <p:nvSpPr>
          <p:cNvPr id="3" name="Subtitle 2">
            <a:extLst>
              <a:ext uri="{FF2B5EF4-FFF2-40B4-BE49-F238E27FC236}">
                <a16:creationId xmlns:a16="http://schemas.microsoft.com/office/drawing/2014/main" id="{47494852-7A54-5879-FE48-63BBBD55D54C}"/>
              </a:ext>
            </a:extLst>
          </p:cNvPr>
          <p:cNvSpPr>
            <a:spLocks noGrp="1"/>
          </p:cNvSpPr>
          <p:nvPr>
            <p:ph type="subTitle" idx="4294967295"/>
          </p:nvPr>
        </p:nvSpPr>
        <p:spPr>
          <a:xfrm>
            <a:off x="157655" y="1073617"/>
            <a:ext cx="6029090" cy="5115289"/>
          </a:xfrm>
        </p:spPr>
        <p:txBody>
          <a:bodyPr vert="horz" lIns="91440" tIns="45720" rIns="91440" bIns="45720" rtlCol="0" anchor="t">
            <a:normAutofit fontScale="47500" lnSpcReduction="20000"/>
          </a:bodyPr>
          <a:lstStyle/>
          <a:p>
            <a:pPr marL="342900" indent="-342900">
              <a:lnSpc>
                <a:spcPct val="100000"/>
              </a:lnSpc>
              <a:buFont typeface="Wingdings" panose="05000000000000000000" pitchFamily="2" charset="2"/>
              <a:buChar char="§"/>
            </a:pPr>
            <a:r>
              <a:rPr lang="en-US" sz="3300" b="0" i="0" dirty="0">
                <a:effectLst/>
              </a:rPr>
              <a:t>Target is to identify the factors to help develop strategies that can attract more FDI inflows to the country, leading to sustainable economic growth and development.</a:t>
            </a:r>
          </a:p>
          <a:p>
            <a:pPr marL="342900" indent="-342900">
              <a:lnSpc>
                <a:spcPct val="100000"/>
              </a:lnSpc>
              <a:buFont typeface="Wingdings" panose="05000000000000000000" pitchFamily="2" charset="2"/>
              <a:buChar char="§"/>
            </a:pPr>
            <a:endParaRPr lang="en-US" sz="3300" b="0" dirty="0">
              <a:effectLst/>
            </a:endParaRPr>
          </a:p>
          <a:p>
            <a:pPr marL="342900" indent="-342900">
              <a:lnSpc>
                <a:spcPct val="100000"/>
              </a:lnSpc>
              <a:buFont typeface="Wingdings" panose="05000000000000000000" pitchFamily="2" charset="2"/>
              <a:buChar char="§"/>
            </a:pPr>
            <a:r>
              <a:rPr lang="en-US" sz="3300" b="0" dirty="0">
                <a:effectLst/>
              </a:rPr>
              <a:t>Between 2000 and 2016 the share of FDI stock in global GDP increased from 22% to 35%.</a:t>
            </a:r>
          </a:p>
          <a:p>
            <a:pPr marL="342900" indent="-342900">
              <a:lnSpc>
                <a:spcPct val="100000"/>
              </a:lnSpc>
              <a:buFont typeface="Wingdings" panose="05000000000000000000" pitchFamily="2" charset="2"/>
              <a:buChar char="§"/>
            </a:pPr>
            <a:endParaRPr lang="en-US" sz="3300" dirty="0"/>
          </a:p>
          <a:p>
            <a:pPr marL="342900" indent="-342900">
              <a:lnSpc>
                <a:spcPct val="100000"/>
              </a:lnSpc>
              <a:buFont typeface="Wingdings" panose="05000000000000000000" pitchFamily="2" charset="2"/>
              <a:buChar char="§"/>
            </a:pPr>
            <a:r>
              <a:rPr lang="en-US" sz="3300" b="0" dirty="0">
                <a:effectLst/>
              </a:rPr>
              <a:t>In the 1990s, there was a surge in FDI inflows to developing countries. Developing countries that opened up their economies and implemented FDI-attractive policies were able to capitalize on this surge and achieve high rates of economic growth and development.</a:t>
            </a:r>
            <a:endParaRPr lang="en-US" sz="3300" dirty="0"/>
          </a:p>
          <a:p>
            <a:pPr marL="342900" indent="-342900">
              <a:lnSpc>
                <a:spcPct val="100000"/>
              </a:lnSpc>
              <a:buFont typeface="Wingdings" panose="05000000000000000000" pitchFamily="2" charset="2"/>
              <a:buChar char="§"/>
            </a:pPr>
            <a:endParaRPr lang="en-US" sz="3300" b="0" dirty="0">
              <a:effectLst/>
            </a:endParaRPr>
          </a:p>
          <a:p>
            <a:pPr marL="342900" indent="-342900">
              <a:lnSpc>
                <a:spcPct val="100000"/>
              </a:lnSpc>
              <a:buFont typeface="Wingdings" panose="05000000000000000000" pitchFamily="2" charset="2"/>
              <a:buChar char="§"/>
            </a:pPr>
            <a:r>
              <a:rPr lang="en-US" sz="3300" dirty="0"/>
              <a:t>Following the sharp decline in global capital flows caused by the 2007-2008 global crisis, FDI flows to developing countries recovered faster than other components of global capital flows and remain high, accounting for roughly 10% of gross fixed capital formation. </a:t>
            </a:r>
          </a:p>
          <a:p>
            <a:pPr>
              <a:lnSpc>
                <a:spcPct val="100000"/>
              </a:lnSpc>
            </a:pPr>
            <a:endParaRPr lang="en-US" sz="1100" dirty="0"/>
          </a:p>
        </p:txBody>
      </p:sp>
      <p:pic>
        <p:nvPicPr>
          <p:cNvPr id="3080" name="Picture 8">
            <a:extLst>
              <a:ext uri="{FF2B5EF4-FFF2-40B4-BE49-F238E27FC236}">
                <a16:creationId xmlns:a16="http://schemas.microsoft.com/office/drawing/2014/main" id="{2BC6997E-48B1-17EA-9D0C-0CD076D40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761" y="1057383"/>
            <a:ext cx="5675584" cy="511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58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A diagram presents factors to consider in selecting foreign direct investment locations.">
            <a:extLst>
              <a:ext uri="{FF2B5EF4-FFF2-40B4-BE49-F238E27FC236}">
                <a16:creationId xmlns:a16="http://schemas.microsoft.com/office/drawing/2014/main" id="{4751C21A-C253-589C-2CF3-396068564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234" y="1150374"/>
            <a:ext cx="5439316" cy="50249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F63C4A-D635-4BDC-B98A-0C9E4BBBA826}"/>
              </a:ext>
            </a:extLst>
          </p:cNvPr>
          <p:cNvSpPr txBox="1"/>
          <p:nvPr/>
        </p:nvSpPr>
        <p:spPr>
          <a:xfrm>
            <a:off x="363794" y="235556"/>
            <a:ext cx="11307097" cy="584775"/>
          </a:xfrm>
          <a:prstGeom prst="rect">
            <a:avLst/>
          </a:prstGeom>
          <a:noFill/>
        </p:spPr>
        <p:txBody>
          <a:bodyPr wrap="square">
            <a:spAutoFit/>
          </a:bodyPr>
          <a:lstStyle/>
          <a:p>
            <a:r>
              <a:rPr lang="en-US" sz="3200" b="1" dirty="0">
                <a:solidFill>
                  <a:srgbClr val="000000"/>
                </a:solidFill>
              </a:rPr>
              <a:t>D</a:t>
            </a:r>
            <a:r>
              <a:rPr lang="en-US" sz="3200" b="1" i="0" dirty="0">
                <a:solidFill>
                  <a:srgbClr val="000000"/>
                </a:solidFill>
                <a:effectLst/>
              </a:rPr>
              <a:t>eterminants that influence FDI flows into a host country</a:t>
            </a:r>
            <a:endParaRPr lang="en-US" sz="3200" dirty="0"/>
          </a:p>
        </p:txBody>
      </p:sp>
      <p:sp>
        <p:nvSpPr>
          <p:cNvPr id="14" name="TextBox 13">
            <a:extLst>
              <a:ext uri="{FF2B5EF4-FFF2-40B4-BE49-F238E27FC236}">
                <a16:creationId xmlns:a16="http://schemas.microsoft.com/office/drawing/2014/main" id="{3936F835-DEC2-6C65-29A4-C06511F99547}"/>
              </a:ext>
            </a:extLst>
          </p:cNvPr>
          <p:cNvSpPr txBox="1"/>
          <p:nvPr/>
        </p:nvSpPr>
        <p:spPr>
          <a:xfrm>
            <a:off x="167148" y="820331"/>
            <a:ext cx="6493233" cy="2862322"/>
          </a:xfrm>
          <a:prstGeom prst="rect">
            <a:avLst/>
          </a:prstGeom>
          <a:noFill/>
        </p:spPr>
        <p:txBody>
          <a:bodyPr wrap="square">
            <a:spAutoFit/>
          </a:bodyPr>
          <a:lstStyle/>
          <a:p>
            <a:r>
              <a:rPr lang="en-US" dirty="0"/>
              <a:t>The Economic Freedom Index provides a comprehensive measure of the consistency of a country’s institutions and policies with economic freedom. The index measures the degree of economic freedom present in five major areas: </a:t>
            </a:r>
          </a:p>
          <a:p>
            <a:endParaRPr lang="en-US" dirty="0"/>
          </a:p>
          <a:p>
            <a:pPr marL="285750" indent="-285750">
              <a:buFont typeface="Arial" panose="020B0604020202020204" pitchFamily="34" charset="0"/>
              <a:buChar char="•"/>
            </a:pPr>
            <a:r>
              <a:rPr lang="en-US" dirty="0"/>
              <a:t>Size of Government </a:t>
            </a:r>
          </a:p>
          <a:p>
            <a:pPr marL="285750" indent="-285750">
              <a:buFont typeface="Arial" panose="020B0604020202020204" pitchFamily="34" charset="0"/>
              <a:buChar char="•"/>
            </a:pPr>
            <a:r>
              <a:rPr lang="en-US" dirty="0"/>
              <a:t>Legal System and Property Rights </a:t>
            </a:r>
          </a:p>
          <a:p>
            <a:pPr marL="285750" indent="-285750">
              <a:buFont typeface="Arial" panose="020B0604020202020204" pitchFamily="34" charset="0"/>
              <a:buChar char="•"/>
            </a:pPr>
            <a:r>
              <a:rPr lang="en-US" dirty="0"/>
              <a:t>Sound Money </a:t>
            </a:r>
          </a:p>
          <a:p>
            <a:pPr marL="285750" indent="-285750">
              <a:buFont typeface="Arial" panose="020B0604020202020204" pitchFamily="34" charset="0"/>
              <a:buChar char="•"/>
            </a:pPr>
            <a:r>
              <a:rPr lang="en-US" dirty="0"/>
              <a:t>Freedom to Trade Internationally </a:t>
            </a:r>
          </a:p>
          <a:p>
            <a:pPr marL="285750" indent="-285750">
              <a:buFont typeface="Arial" panose="020B0604020202020204" pitchFamily="34" charset="0"/>
              <a:buChar char="•"/>
            </a:pPr>
            <a:r>
              <a:rPr lang="en-US" dirty="0"/>
              <a:t>Regulation of credit, labor, and business.</a:t>
            </a:r>
          </a:p>
        </p:txBody>
      </p:sp>
      <p:sp>
        <p:nvSpPr>
          <p:cNvPr id="16" name="TextBox 15">
            <a:extLst>
              <a:ext uri="{FF2B5EF4-FFF2-40B4-BE49-F238E27FC236}">
                <a16:creationId xmlns:a16="http://schemas.microsoft.com/office/drawing/2014/main" id="{CA364FA1-7AE3-6692-91F3-CD479D9AEDED}"/>
              </a:ext>
            </a:extLst>
          </p:cNvPr>
          <p:cNvSpPr txBox="1"/>
          <p:nvPr/>
        </p:nvSpPr>
        <p:spPr>
          <a:xfrm>
            <a:off x="167148" y="3795253"/>
            <a:ext cx="6493233" cy="3139321"/>
          </a:xfrm>
          <a:prstGeom prst="rect">
            <a:avLst/>
          </a:prstGeom>
          <a:noFill/>
        </p:spPr>
        <p:txBody>
          <a:bodyPr wrap="square">
            <a:spAutoFit/>
          </a:bodyPr>
          <a:lstStyle/>
          <a:p>
            <a:r>
              <a:rPr lang="en-US" b="0" i="0" dirty="0">
                <a:effectLst/>
              </a:rPr>
              <a:t>The labor force is considered a crucial factor in Foreign Direct Investment because it has a significant impact on the productivity and efficiency of the workforce. </a:t>
            </a:r>
          </a:p>
          <a:p>
            <a:endParaRPr lang="en-US" dirty="0"/>
          </a:p>
          <a:p>
            <a:pPr marL="285750" indent="-285750">
              <a:buFont typeface="Arial" panose="020B0604020202020204" pitchFamily="34" charset="0"/>
              <a:buChar char="•"/>
            </a:pPr>
            <a:r>
              <a:rPr lang="en-US" b="0" i="0" dirty="0">
                <a:solidFill>
                  <a:srgbClr val="000000"/>
                </a:solidFill>
                <a:effectLst/>
              </a:rPr>
              <a:t>Labor force with primary education as the highest level of education.</a:t>
            </a:r>
          </a:p>
          <a:p>
            <a:pPr marL="285750" indent="-285750">
              <a:buFont typeface="Arial" panose="020B0604020202020204" pitchFamily="34" charset="0"/>
              <a:buChar char="•"/>
            </a:pPr>
            <a:r>
              <a:rPr lang="en-US" b="0" i="0" dirty="0">
                <a:solidFill>
                  <a:srgbClr val="000000"/>
                </a:solidFill>
                <a:effectLst/>
              </a:rPr>
              <a:t>Labor force with secondary education as the highest level of education.</a:t>
            </a:r>
          </a:p>
          <a:p>
            <a:pPr marL="285750" indent="-285750">
              <a:buFont typeface="Arial" panose="020B0604020202020204" pitchFamily="34" charset="0"/>
              <a:buChar char="•"/>
            </a:pPr>
            <a:r>
              <a:rPr lang="en-US" b="0" i="0" dirty="0">
                <a:solidFill>
                  <a:srgbClr val="000000"/>
                </a:solidFill>
                <a:effectLst/>
              </a:rPr>
              <a:t>Labor force with tertiary education as the highest level of education.</a:t>
            </a:r>
          </a:p>
          <a:p>
            <a:endParaRPr lang="en-US" dirty="0"/>
          </a:p>
        </p:txBody>
      </p:sp>
    </p:spTree>
    <p:extLst>
      <p:ext uri="{BB962C8B-B14F-4D97-AF65-F5344CB8AC3E}">
        <p14:creationId xmlns:p14="http://schemas.microsoft.com/office/powerpoint/2010/main" val="3511624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FF8D-656C-0C95-9E1B-192022CEBA86}"/>
              </a:ext>
            </a:extLst>
          </p:cNvPr>
          <p:cNvSpPr>
            <a:spLocks noGrp="1"/>
          </p:cNvSpPr>
          <p:nvPr>
            <p:ph type="ctrTitle" idx="4294967295"/>
          </p:nvPr>
        </p:nvSpPr>
        <p:spPr>
          <a:xfrm>
            <a:off x="333023" y="1709996"/>
            <a:ext cx="5529339" cy="2787650"/>
          </a:xfrm>
        </p:spPr>
        <p:txBody>
          <a:bodyPr anchor="ctr">
            <a:normAutofit/>
          </a:bodyPr>
          <a:lstStyle/>
          <a:p>
            <a:r>
              <a:rPr lang="en-US" sz="3200" b="1" dirty="0"/>
              <a:t>Prior Work: </a:t>
            </a:r>
            <a:br>
              <a:rPr lang="en-US" sz="3200" b="1" dirty="0"/>
            </a:br>
            <a:r>
              <a:rPr lang="en-US" sz="3200" b="1" dirty="0"/>
              <a:t>Regression Research Papers</a:t>
            </a:r>
            <a:endParaRPr lang="en-IN" sz="3200" b="1" dirty="0"/>
          </a:p>
        </p:txBody>
      </p:sp>
      <p:pic>
        <p:nvPicPr>
          <p:cNvPr id="4" name="Picture 3" descr="Graph on a paper">
            <a:extLst>
              <a:ext uri="{FF2B5EF4-FFF2-40B4-BE49-F238E27FC236}">
                <a16:creationId xmlns:a16="http://schemas.microsoft.com/office/drawing/2014/main" id="{34EC25F8-8F44-E142-91E6-7F629871C17D}"/>
              </a:ext>
            </a:extLst>
          </p:cNvPr>
          <p:cNvPicPr>
            <a:picLocks noChangeAspect="1"/>
          </p:cNvPicPr>
          <p:nvPr/>
        </p:nvPicPr>
        <p:blipFill rotWithShape="1">
          <a:blip r:embed="rId2">
            <a:extLst>
              <a:ext uri="{28A0092B-C50C-407E-A947-70E740481C1C}">
                <a14:useLocalDpi xmlns:a14="http://schemas.microsoft.com/office/drawing/2010/main" val="0"/>
              </a:ext>
            </a:extLst>
          </a:blip>
          <a:srcRect l="18449" r="22217" b="-1"/>
          <a:stretch/>
        </p:blipFill>
        <p:spPr>
          <a:xfrm>
            <a:off x="6096002" y="171461"/>
            <a:ext cx="5762975" cy="6483340"/>
          </a:xfrm>
          <a:prstGeom prst="rect">
            <a:avLst/>
          </a:prstGeom>
        </p:spPr>
      </p:pic>
    </p:spTree>
    <p:extLst>
      <p:ext uri="{BB962C8B-B14F-4D97-AF65-F5344CB8AC3E}">
        <p14:creationId xmlns:p14="http://schemas.microsoft.com/office/powerpoint/2010/main" val="192180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3570485-3D33-4522-7C3A-F52AD5D12FF2}"/>
              </a:ext>
            </a:extLst>
          </p:cNvPr>
          <p:cNvGraphicFramePr>
            <a:graphicFrameLocks noGrp="1"/>
          </p:cNvGraphicFramePr>
          <p:nvPr>
            <p:ph idx="1"/>
            <p:extLst>
              <p:ext uri="{D42A27DB-BD31-4B8C-83A1-F6EECF244321}">
                <p14:modId xmlns:p14="http://schemas.microsoft.com/office/powerpoint/2010/main" val="2843222975"/>
              </p:ext>
            </p:extLst>
          </p:nvPr>
        </p:nvGraphicFramePr>
        <p:xfrm>
          <a:off x="590309" y="331837"/>
          <a:ext cx="11121368" cy="5353806"/>
        </p:xfrm>
        <a:graphic>
          <a:graphicData uri="http://schemas.openxmlformats.org/drawingml/2006/table">
            <a:tbl>
              <a:tblPr firstRow="1" bandRow="1">
                <a:tableStyleId>{5C22544A-7EE6-4342-B048-85BDC9FD1C3A}</a:tableStyleId>
              </a:tblPr>
              <a:tblGrid>
                <a:gridCol w="937549">
                  <a:extLst>
                    <a:ext uri="{9D8B030D-6E8A-4147-A177-3AD203B41FA5}">
                      <a16:colId xmlns:a16="http://schemas.microsoft.com/office/drawing/2014/main" val="2198859761"/>
                    </a:ext>
                  </a:extLst>
                </a:gridCol>
                <a:gridCol w="1516284">
                  <a:extLst>
                    <a:ext uri="{9D8B030D-6E8A-4147-A177-3AD203B41FA5}">
                      <a16:colId xmlns:a16="http://schemas.microsoft.com/office/drawing/2014/main" val="600437203"/>
                    </a:ext>
                  </a:extLst>
                </a:gridCol>
                <a:gridCol w="2870521">
                  <a:extLst>
                    <a:ext uri="{9D8B030D-6E8A-4147-A177-3AD203B41FA5}">
                      <a16:colId xmlns:a16="http://schemas.microsoft.com/office/drawing/2014/main" val="3558953265"/>
                    </a:ext>
                  </a:extLst>
                </a:gridCol>
                <a:gridCol w="5797014">
                  <a:extLst>
                    <a:ext uri="{9D8B030D-6E8A-4147-A177-3AD203B41FA5}">
                      <a16:colId xmlns:a16="http://schemas.microsoft.com/office/drawing/2014/main" val="3283299227"/>
                    </a:ext>
                  </a:extLst>
                </a:gridCol>
              </a:tblGrid>
              <a:tr h="235322">
                <a:tc>
                  <a:txBody>
                    <a:bodyPr/>
                    <a:lstStyle/>
                    <a:p>
                      <a:pPr algn="ctr"/>
                      <a:r>
                        <a:rPr lang="en-US" sz="1200" dirty="0"/>
                        <a:t>Source</a:t>
                      </a:r>
                      <a:endParaRPr lang="en-IN" sz="1200" dirty="0"/>
                    </a:p>
                  </a:txBody>
                  <a:tcPr/>
                </a:tc>
                <a:tc>
                  <a:txBody>
                    <a:bodyPr/>
                    <a:lstStyle/>
                    <a:p>
                      <a:pPr algn="ctr"/>
                      <a:r>
                        <a:rPr lang="en-IN" sz="1200" dirty="0"/>
                        <a:t>Research question</a:t>
                      </a:r>
                    </a:p>
                  </a:txBody>
                  <a:tcPr/>
                </a:tc>
                <a:tc>
                  <a:txBody>
                    <a:bodyPr/>
                    <a:lstStyle/>
                    <a:p>
                      <a:pPr algn="ctr"/>
                      <a:r>
                        <a:rPr lang="en-US" sz="1200" dirty="0"/>
                        <a:t>Predictors</a:t>
                      </a:r>
                      <a:endParaRPr lang="en-IN" sz="1200" dirty="0"/>
                    </a:p>
                  </a:txBody>
                  <a:tcPr/>
                </a:tc>
                <a:tc>
                  <a:txBody>
                    <a:bodyPr/>
                    <a:lstStyle/>
                    <a:p>
                      <a:pPr algn="ctr"/>
                      <a:r>
                        <a:rPr lang="en-US" sz="1200" dirty="0"/>
                        <a:t>Findings</a:t>
                      </a:r>
                      <a:endParaRPr lang="en-IN" sz="1200" dirty="0"/>
                    </a:p>
                  </a:txBody>
                  <a:tcPr/>
                </a:tc>
                <a:extLst>
                  <a:ext uri="{0D108BD9-81ED-4DB2-BD59-A6C34878D82A}">
                    <a16:rowId xmlns:a16="http://schemas.microsoft.com/office/drawing/2014/main" val="3221439039"/>
                  </a:ext>
                </a:extLst>
              </a:tr>
              <a:tr h="1799872">
                <a:tc>
                  <a:txBody>
                    <a:bodyPr/>
                    <a:lstStyle/>
                    <a:p>
                      <a:pPr algn="l" rtl="0" fontAlgn="base"/>
                      <a:r>
                        <a:rPr lang="en-US" sz="1100" kern="1200" dirty="0" err="1">
                          <a:solidFill>
                            <a:schemeClr val="dk1"/>
                          </a:solidFill>
                          <a:latin typeface="+mn-lt"/>
                          <a:ea typeface="+mn-ea"/>
                          <a:cs typeface="+mn-cs"/>
                        </a:rPr>
                        <a:t>Sambharya</a:t>
                      </a:r>
                      <a:r>
                        <a:rPr lang="en-US" sz="1100" kern="1200" dirty="0">
                          <a:solidFill>
                            <a:schemeClr val="dk1"/>
                          </a:solidFill>
                          <a:latin typeface="+mn-lt"/>
                          <a:ea typeface="+mn-ea"/>
                          <a:cs typeface="+mn-cs"/>
                        </a:rPr>
                        <a:t> &amp; Rasheed (2015)</a:t>
                      </a:r>
                    </a:p>
                  </a:txBody>
                  <a:tcPr/>
                </a:tc>
                <a:tc>
                  <a:txBody>
                    <a:bodyPr/>
                    <a:lstStyle/>
                    <a:p>
                      <a:pPr algn="l" rtl="0" fontAlgn="base"/>
                      <a:r>
                        <a:rPr lang="en-US" sz="1100" kern="1200" dirty="0">
                          <a:solidFill>
                            <a:schemeClr val="dk1"/>
                          </a:solidFill>
                          <a:latin typeface="+mn-lt"/>
                          <a:ea typeface="+mn-ea"/>
                          <a:cs typeface="+mn-cs"/>
                        </a:rPr>
                        <a:t>Does economic freedom in host countries lead to increased FDI? </a:t>
                      </a:r>
                    </a:p>
                    <a:p>
                      <a:pPr marL="171450" indent="-171450" algn="l" defTabSz="914400" rtl="0" eaLnBrk="1" fontAlgn="base" latinLnBrk="0" hangingPunct="1">
                        <a:buFont typeface="Arial" panose="020B0604020202020204" pitchFamily="34" charset="0"/>
                        <a:buChar char="•"/>
                      </a:pPr>
                      <a:endParaRPr lang="en-US" sz="1100" kern="1200" dirty="0">
                        <a:solidFill>
                          <a:schemeClr val="dk1"/>
                        </a:solidFill>
                        <a:latin typeface="+mn-lt"/>
                        <a:ea typeface="+mn-ea"/>
                        <a:cs typeface="+mn-cs"/>
                      </a:endParaRPr>
                    </a:p>
                  </a:txBody>
                  <a:tcPr/>
                </a:tc>
                <a:tc>
                  <a:txBody>
                    <a:bodyPr/>
                    <a:lstStyle/>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Economic freedom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Political freedom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-voice and accountability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Trade and investment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Economic management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Extent of government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Participation in the economy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State interference and corruption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Wages and prices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FDI stock </a:t>
                      </a:r>
                    </a:p>
                  </a:txBody>
                  <a:tcPr/>
                </a:tc>
                <a:tc>
                  <a:txBody>
                    <a:bodyPr/>
                    <a:lstStyle/>
                    <a:p>
                      <a:pPr algn="just" rtl="0" fontAlgn="base"/>
                      <a:r>
                        <a:rPr lang="en-US" sz="1100" kern="1200" dirty="0">
                          <a:solidFill>
                            <a:schemeClr val="dk1"/>
                          </a:solidFill>
                          <a:latin typeface="+mn-lt"/>
                          <a:ea typeface="+mn-ea"/>
                          <a:cs typeface="+mn-cs"/>
                        </a:rPr>
                        <a:t>Government participation in the economy has a significant influence over FDI inflows at -6.4. </a:t>
                      </a:r>
                    </a:p>
                    <a:p>
                      <a:pPr algn="just" rtl="0" fontAlgn="base"/>
                      <a:endParaRPr lang="en-US" sz="1100" kern="1200" dirty="0">
                        <a:solidFill>
                          <a:schemeClr val="dk1"/>
                        </a:solidFill>
                        <a:latin typeface="+mn-lt"/>
                        <a:ea typeface="+mn-ea"/>
                        <a:cs typeface="+mn-cs"/>
                      </a:endParaRPr>
                    </a:p>
                    <a:p>
                      <a:pPr algn="just" rtl="0" fontAlgn="base"/>
                      <a:r>
                        <a:rPr lang="en-US" sz="1100" kern="1200" dirty="0">
                          <a:solidFill>
                            <a:schemeClr val="dk1"/>
                          </a:solidFill>
                          <a:latin typeface="+mn-lt"/>
                          <a:ea typeface="+mn-ea"/>
                          <a:cs typeface="+mn-cs"/>
                        </a:rPr>
                        <a:t>State interference and corruption (average of Property Rights, Regulation and the Informal Market) has the highest coefficient value of -8.03, which implies that lower level of state interference and corruption has a significant impact on higher FDI inflows. Conclusively, both economic and political freedom are important for FDI. </a:t>
                      </a:r>
                    </a:p>
                  </a:txBody>
                  <a:tcPr/>
                </a:tc>
                <a:extLst>
                  <a:ext uri="{0D108BD9-81ED-4DB2-BD59-A6C34878D82A}">
                    <a16:rowId xmlns:a16="http://schemas.microsoft.com/office/drawing/2014/main" val="2892793027"/>
                  </a:ext>
                </a:extLst>
              </a:tr>
              <a:tr h="3279614">
                <a:tc>
                  <a:txBody>
                    <a:bodyPr/>
                    <a:lstStyle/>
                    <a:p>
                      <a:pPr fontAlgn="t"/>
                      <a:r>
                        <a:rPr lang="en-US" sz="1100" kern="1200" dirty="0" err="1">
                          <a:solidFill>
                            <a:schemeClr val="dk1"/>
                          </a:solidFill>
                          <a:latin typeface="+mn-lt"/>
                          <a:ea typeface="+mn-ea"/>
                          <a:cs typeface="+mn-cs"/>
                        </a:rPr>
                        <a:t>Elfakhani</a:t>
                      </a:r>
                      <a:r>
                        <a:rPr lang="en-US" sz="1100" kern="1200" dirty="0">
                          <a:solidFill>
                            <a:schemeClr val="dk1"/>
                          </a:solidFill>
                          <a:latin typeface="+mn-lt"/>
                          <a:ea typeface="+mn-ea"/>
                          <a:cs typeface="+mn-cs"/>
                        </a:rPr>
                        <a:t> &amp; Mackie (2015)</a:t>
                      </a:r>
                    </a:p>
                  </a:txBody>
                  <a:tcPr/>
                </a:tc>
                <a:tc>
                  <a:txBody>
                    <a:bodyPr/>
                    <a:lstStyle/>
                    <a:p>
                      <a:pPr algn="l" rtl="0" fontAlgn="base"/>
                      <a:r>
                        <a:rPr lang="en-US" sz="1100" kern="1200" dirty="0">
                          <a:solidFill>
                            <a:schemeClr val="dk1"/>
                          </a:solidFill>
                          <a:latin typeface="+mn-lt"/>
                          <a:ea typeface="+mn-ea"/>
                          <a:cs typeface="+mn-cs"/>
                        </a:rPr>
                        <a:t>What are the drivers of net FDI in BRIC countries? </a:t>
                      </a:r>
                    </a:p>
                    <a:p>
                      <a:pPr marL="171450" indent="-171450" algn="l" defTabSz="914400" rtl="0" eaLnBrk="1" fontAlgn="base" latinLnBrk="0" hangingPunct="1">
                        <a:buFont typeface="Arial" panose="020B0604020202020204" pitchFamily="34" charset="0"/>
                        <a:buChar char="•"/>
                      </a:pPr>
                      <a:endParaRPr lang="en-US" sz="1100" kern="1200" dirty="0">
                        <a:solidFill>
                          <a:schemeClr val="dk1"/>
                        </a:solidFill>
                        <a:latin typeface="+mn-lt"/>
                        <a:ea typeface="+mn-ea"/>
                        <a:cs typeface="+mn-cs"/>
                      </a:endParaRPr>
                    </a:p>
                  </a:txBody>
                  <a:tcPr/>
                </a:tc>
                <a:tc>
                  <a:txBody>
                    <a:bodyPr/>
                    <a:lstStyle/>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Market Size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GDP growth rate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Trade balance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Currency rate risk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National Debt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Investment Climate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GDP per capita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Human Capital Development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No. of college degree graduates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Incremental Post graduates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Level of restriction on capital repatriation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Quality of life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Life expectancy at birth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Population size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Democracy index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Corruption index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Civil Liberty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International property protection index </a:t>
                      </a:r>
                    </a:p>
                    <a:p>
                      <a:pPr marL="17145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Degree of economic openness </a:t>
                      </a:r>
                    </a:p>
                  </a:txBody>
                  <a:tcPr/>
                </a:tc>
                <a:tc>
                  <a:txBody>
                    <a:bodyPr/>
                    <a:lstStyle/>
                    <a:p>
                      <a:pPr algn="l" rtl="0" fontAlgn="base"/>
                      <a:r>
                        <a:rPr lang="en-US" sz="1100" kern="1200" dirty="0">
                          <a:solidFill>
                            <a:schemeClr val="dk1"/>
                          </a:solidFill>
                          <a:latin typeface="+mn-lt"/>
                          <a:ea typeface="+mn-ea"/>
                          <a:cs typeface="+mn-cs"/>
                        </a:rPr>
                        <a:t>Social and economic/ financial factors such as  number of post graduates, population growth and currency rate risk were the major influencing factors with coefficients value of 422.06, 1233.37, -152.33 resp. for inward FDI. </a:t>
                      </a:r>
                    </a:p>
                    <a:p>
                      <a:pPr algn="l" rtl="0" fontAlgn="base"/>
                      <a:endParaRPr lang="en-US" sz="1100" kern="1200" dirty="0">
                        <a:solidFill>
                          <a:schemeClr val="dk1"/>
                        </a:solidFill>
                        <a:latin typeface="+mn-lt"/>
                        <a:ea typeface="+mn-ea"/>
                        <a:cs typeface="+mn-cs"/>
                      </a:endParaRPr>
                    </a:p>
                    <a:p>
                      <a:pPr algn="l" rtl="0" fontAlgn="base"/>
                      <a:r>
                        <a:rPr lang="en-US" sz="1100" kern="1200" dirty="0">
                          <a:solidFill>
                            <a:schemeClr val="dk1"/>
                          </a:solidFill>
                          <a:latin typeface="+mn-lt"/>
                          <a:ea typeface="+mn-ea"/>
                          <a:cs typeface="+mn-cs"/>
                        </a:rPr>
                        <a:t>Variables such as Democracy did not have any major impact on net FDI.  </a:t>
                      </a:r>
                    </a:p>
                    <a:p>
                      <a:pPr algn="l" rtl="0" fontAlgn="base"/>
                      <a:endParaRPr lang="en-US" sz="1100" kern="1200" dirty="0">
                        <a:solidFill>
                          <a:schemeClr val="dk1"/>
                        </a:solidFill>
                        <a:latin typeface="+mn-lt"/>
                        <a:ea typeface="+mn-ea"/>
                        <a:cs typeface="+mn-cs"/>
                      </a:endParaRPr>
                    </a:p>
                    <a:p>
                      <a:pPr algn="l" rtl="0" fontAlgn="base"/>
                      <a:r>
                        <a:rPr lang="en-US" sz="1100" kern="1200" dirty="0">
                          <a:solidFill>
                            <a:schemeClr val="dk1"/>
                          </a:solidFill>
                          <a:latin typeface="+mn-lt"/>
                          <a:ea typeface="+mn-ea"/>
                          <a:cs typeface="+mn-cs"/>
                        </a:rPr>
                        <a:t>Despite rising levels of corruption, India's improvements in health care as seen by longer life expectancies, continuous population growth, greater GDP per capita, and the preservation of property rights have made the country an appealing destination for FDI. </a:t>
                      </a:r>
                    </a:p>
                    <a:p>
                      <a:pPr algn="l" rtl="0" fontAlgn="base"/>
                      <a:endParaRPr lang="en-US" sz="1100" kern="1200" dirty="0">
                        <a:solidFill>
                          <a:schemeClr val="dk1"/>
                        </a:solidFill>
                        <a:latin typeface="+mn-lt"/>
                        <a:ea typeface="+mn-ea"/>
                        <a:cs typeface="+mn-cs"/>
                      </a:endParaRPr>
                    </a:p>
                    <a:p>
                      <a:pPr algn="l" rtl="0" fontAlgn="base"/>
                      <a:r>
                        <a:rPr lang="en-US" sz="1100" kern="1200" dirty="0">
                          <a:solidFill>
                            <a:schemeClr val="dk1"/>
                          </a:solidFill>
                          <a:latin typeface="+mn-lt"/>
                          <a:ea typeface="+mn-ea"/>
                          <a:cs typeface="+mn-cs"/>
                        </a:rPr>
                        <a:t>China's one-party government and low inflation rates were the key contributing factors. </a:t>
                      </a:r>
                    </a:p>
                    <a:p>
                      <a:pPr algn="l" rtl="0" fontAlgn="base"/>
                      <a:endParaRPr lang="en-US" sz="1100" kern="1200" dirty="0">
                        <a:solidFill>
                          <a:schemeClr val="dk1"/>
                        </a:solidFill>
                        <a:latin typeface="+mn-lt"/>
                        <a:ea typeface="+mn-ea"/>
                        <a:cs typeface="+mn-cs"/>
                      </a:endParaRPr>
                    </a:p>
                    <a:p>
                      <a:pPr algn="l" rtl="0" fontAlgn="base"/>
                      <a:r>
                        <a:rPr lang="en-US" sz="1100" kern="1200" dirty="0">
                          <a:solidFill>
                            <a:schemeClr val="dk1"/>
                          </a:solidFill>
                          <a:latin typeface="+mn-lt"/>
                          <a:ea typeface="+mn-ea"/>
                          <a:cs typeface="+mn-cs"/>
                        </a:rPr>
                        <a:t>For Brazil, democracy and its high degree of economic openness coupled with freedom from capital repatriation all worked in favor for attracting inward FDI </a:t>
                      </a:r>
                    </a:p>
                    <a:p>
                      <a:pPr algn="l" rtl="0" fontAlgn="base"/>
                      <a:endParaRPr lang="en-US" sz="1100" kern="1200" dirty="0">
                        <a:solidFill>
                          <a:schemeClr val="dk1"/>
                        </a:solidFill>
                        <a:latin typeface="+mn-lt"/>
                        <a:ea typeface="+mn-ea"/>
                        <a:cs typeface="+mn-cs"/>
                      </a:endParaRPr>
                    </a:p>
                    <a:p>
                      <a:pPr algn="l" rtl="0" fontAlgn="base"/>
                      <a:r>
                        <a:rPr lang="en-US" sz="1100" kern="1200" dirty="0">
                          <a:solidFill>
                            <a:schemeClr val="dk1"/>
                          </a:solidFill>
                          <a:latin typeface="+mn-lt"/>
                          <a:ea typeface="+mn-ea"/>
                          <a:cs typeface="+mn-cs"/>
                        </a:rPr>
                        <a:t>The primary factors of FDI in Russia are the rise in GDP per capita and the improvement in living standards, despite the insufficient level of protection of property rights and civil liberties. </a:t>
                      </a:r>
                    </a:p>
                  </a:txBody>
                  <a:tcPr/>
                </a:tc>
                <a:extLst>
                  <a:ext uri="{0D108BD9-81ED-4DB2-BD59-A6C34878D82A}">
                    <a16:rowId xmlns:a16="http://schemas.microsoft.com/office/drawing/2014/main" val="3470870001"/>
                  </a:ext>
                </a:extLst>
              </a:tr>
            </a:tbl>
          </a:graphicData>
        </a:graphic>
      </p:graphicFrame>
      <p:sp>
        <p:nvSpPr>
          <p:cNvPr id="2" name="TextBox 1">
            <a:extLst>
              <a:ext uri="{FF2B5EF4-FFF2-40B4-BE49-F238E27FC236}">
                <a16:creationId xmlns:a16="http://schemas.microsoft.com/office/drawing/2014/main" id="{B29AFC33-82BA-BD49-4E49-D96AEB3871F8}"/>
              </a:ext>
            </a:extLst>
          </p:cNvPr>
          <p:cNvSpPr txBox="1"/>
          <p:nvPr/>
        </p:nvSpPr>
        <p:spPr>
          <a:xfrm>
            <a:off x="711843" y="5896533"/>
            <a:ext cx="10849445" cy="577081"/>
          </a:xfrm>
          <a:prstGeom prst="rect">
            <a:avLst/>
          </a:prstGeom>
          <a:noFill/>
        </p:spPr>
        <p:txBody>
          <a:bodyPr wrap="none" rtlCol="0">
            <a:spAutoFit/>
          </a:bodyPr>
          <a:lstStyle/>
          <a:p>
            <a:r>
              <a:rPr lang="en-US" sz="1050" kern="1200" dirty="0">
                <a:solidFill>
                  <a:schemeClr val="dk1"/>
                </a:solidFill>
                <a:latin typeface="+mn-lt"/>
                <a:ea typeface="+mn-ea"/>
                <a:cs typeface="+mn-cs"/>
              </a:rPr>
              <a:t>Rakesh B </a:t>
            </a:r>
            <a:r>
              <a:rPr lang="en-US" sz="1050" kern="1200" dirty="0" err="1">
                <a:solidFill>
                  <a:schemeClr val="dk1"/>
                </a:solidFill>
                <a:latin typeface="+mn-lt"/>
                <a:ea typeface="+mn-ea"/>
                <a:cs typeface="+mn-cs"/>
              </a:rPr>
              <a:t>Sambharya</a:t>
            </a:r>
            <a:r>
              <a:rPr lang="en-US" sz="1050" kern="1200" dirty="0">
                <a:solidFill>
                  <a:schemeClr val="dk1"/>
                </a:solidFill>
                <a:latin typeface="+mn-lt"/>
                <a:ea typeface="+mn-ea"/>
                <a:cs typeface="+mn-cs"/>
              </a:rPr>
              <a:t> Abdul A Rasheed, (2015),"Does economic freedom in host countries lead to increased foreign direct investment?", Competitiveness Review, Vol. 25 </a:t>
            </a:r>
            <a:r>
              <a:rPr lang="en-US" sz="1050" kern="1200" dirty="0" err="1">
                <a:solidFill>
                  <a:schemeClr val="dk1"/>
                </a:solidFill>
                <a:latin typeface="+mn-lt"/>
                <a:ea typeface="+mn-ea"/>
                <a:cs typeface="+mn-cs"/>
              </a:rPr>
              <a:t>Iss</a:t>
            </a:r>
            <a:r>
              <a:rPr lang="en-US" sz="1050" kern="1200" dirty="0">
                <a:solidFill>
                  <a:schemeClr val="dk1"/>
                </a:solidFill>
                <a:latin typeface="+mn-lt"/>
                <a:ea typeface="+mn-ea"/>
                <a:cs typeface="+mn-cs"/>
              </a:rPr>
              <a:t> 1 pp. 2 – 24</a:t>
            </a:r>
          </a:p>
          <a:p>
            <a:r>
              <a:rPr lang="en-US" sz="1050" kern="1200" dirty="0">
                <a:solidFill>
                  <a:schemeClr val="dk1"/>
                </a:solidFill>
                <a:latin typeface="+mn-lt"/>
                <a:ea typeface="+mn-ea"/>
                <a:cs typeface="+mn-cs"/>
              </a:rPr>
              <a:t> </a:t>
            </a:r>
          </a:p>
          <a:p>
            <a:r>
              <a:rPr lang="en-US" sz="1050" kern="1200" dirty="0">
                <a:solidFill>
                  <a:schemeClr val="dk1"/>
                </a:solidFill>
                <a:latin typeface="+mn-lt"/>
                <a:ea typeface="+mn-ea"/>
                <a:cs typeface="+mn-cs"/>
              </a:rPr>
              <a:t>Said </a:t>
            </a:r>
            <a:r>
              <a:rPr lang="en-US" sz="1050" kern="1200" dirty="0" err="1">
                <a:solidFill>
                  <a:schemeClr val="dk1"/>
                </a:solidFill>
                <a:latin typeface="+mn-lt"/>
                <a:ea typeface="+mn-ea"/>
                <a:cs typeface="+mn-cs"/>
              </a:rPr>
              <a:t>Elfakhani</a:t>
            </a:r>
            <a:r>
              <a:rPr lang="en-US" sz="1050" kern="1200" dirty="0">
                <a:solidFill>
                  <a:schemeClr val="dk1"/>
                </a:solidFill>
                <a:latin typeface="+mn-lt"/>
                <a:ea typeface="+mn-ea"/>
                <a:cs typeface="+mn-cs"/>
              </a:rPr>
              <a:t>, Wayne Mackie, (2015),"An analysis of net FDI drivers in BRIC countries", Competitiveness Review, Vol. 25 </a:t>
            </a:r>
            <a:r>
              <a:rPr lang="en-US" sz="1050" kern="1200" dirty="0" err="1">
                <a:solidFill>
                  <a:schemeClr val="dk1"/>
                </a:solidFill>
                <a:latin typeface="+mn-lt"/>
                <a:ea typeface="+mn-ea"/>
                <a:cs typeface="+mn-cs"/>
              </a:rPr>
              <a:t>Iss</a:t>
            </a:r>
            <a:r>
              <a:rPr lang="en-US" sz="1050" kern="1200" dirty="0">
                <a:solidFill>
                  <a:schemeClr val="dk1"/>
                </a:solidFill>
                <a:latin typeface="+mn-lt"/>
                <a:ea typeface="+mn-ea"/>
                <a:cs typeface="+mn-cs"/>
              </a:rPr>
              <a:t> 1 pp. 98 - 132 </a:t>
            </a:r>
          </a:p>
        </p:txBody>
      </p:sp>
    </p:spTree>
    <p:extLst>
      <p:ext uri="{BB962C8B-B14F-4D97-AF65-F5344CB8AC3E}">
        <p14:creationId xmlns:p14="http://schemas.microsoft.com/office/powerpoint/2010/main" val="94710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3570485-3D33-4522-7C3A-F52AD5D12FF2}"/>
              </a:ext>
            </a:extLst>
          </p:cNvPr>
          <p:cNvGraphicFramePr>
            <a:graphicFrameLocks noGrp="1"/>
          </p:cNvGraphicFramePr>
          <p:nvPr>
            <p:ph idx="1"/>
            <p:extLst>
              <p:ext uri="{D42A27DB-BD31-4B8C-83A1-F6EECF244321}">
                <p14:modId xmlns:p14="http://schemas.microsoft.com/office/powerpoint/2010/main" val="2371775146"/>
              </p:ext>
            </p:extLst>
          </p:nvPr>
        </p:nvGraphicFramePr>
        <p:xfrm>
          <a:off x="376177" y="482308"/>
          <a:ext cx="11267955" cy="4425524"/>
        </p:xfrm>
        <a:graphic>
          <a:graphicData uri="http://schemas.openxmlformats.org/drawingml/2006/table">
            <a:tbl>
              <a:tblPr firstRow="1" bandRow="1">
                <a:tableStyleId>{5C22544A-7EE6-4342-B048-85BDC9FD1C3A}</a:tableStyleId>
              </a:tblPr>
              <a:tblGrid>
                <a:gridCol w="1012284">
                  <a:extLst>
                    <a:ext uri="{9D8B030D-6E8A-4147-A177-3AD203B41FA5}">
                      <a16:colId xmlns:a16="http://schemas.microsoft.com/office/drawing/2014/main" val="2198859761"/>
                    </a:ext>
                  </a:extLst>
                </a:gridCol>
                <a:gridCol w="1612836">
                  <a:extLst>
                    <a:ext uri="{9D8B030D-6E8A-4147-A177-3AD203B41FA5}">
                      <a16:colId xmlns:a16="http://schemas.microsoft.com/office/drawing/2014/main" val="3106468122"/>
                    </a:ext>
                  </a:extLst>
                </a:gridCol>
                <a:gridCol w="2981879">
                  <a:extLst>
                    <a:ext uri="{9D8B030D-6E8A-4147-A177-3AD203B41FA5}">
                      <a16:colId xmlns:a16="http://schemas.microsoft.com/office/drawing/2014/main" val="3558953265"/>
                    </a:ext>
                  </a:extLst>
                </a:gridCol>
                <a:gridCol w="5660956">
                  <a:extLst>
                    <a:ext uri="{9D8B030D-6E8A-4147-A177-3AD203B41FA5}">
                      <a16:colId xmlns:a16="http://schemas.microsoft.com/office/drawing/2014/main" val="3283299227"/>
                    </a:ext>
                  </a:extLst>
                </a:gridCol>
              </a:tblGrid>
              <a:tr h="258471">
                <a:tc>
                  <a:txBody>
                    <a:bodyPr/>
                    <a:lstStyle/>
                    <a:p>
                      <a:pPr algn="ctr"/>
                      <a:r>
                        <a:rPr lang="en-US" sz="1200" dirty="0"/>
                        <a:t>Source</a:t>
                      </a:r>
                      <a:endParaRPr lang="en-IN" sz="1200" dirty="0"/>
                    </a:p>
                  </a:txBody>
                  <a:tcPr/>
                </a:tc>
                <a:tc>
                  <a:txBody>
                    <a:bodyPr/>
                    <a:lstStyle/>
                    <a:p>
                      <a:pPr algn="ctr"/>
                      <a:r>
                        <a:rPr lang="en-IN" sz="1200" dirty="0"/>
                        <a:t>Research question</a:t>
                      </a:r>
                    </a:p>
                  </a:txBody>
                  <a:tcPr/>
                </a:tc>
                <a:tc>
                  <a:txBody>
                    <a:bodyPr/>
                    <a:lstStyle/>
                    <a:p>
                      <a:pPr algn="ctr"/>
                      <a:r>
                        <a:rPr lang="en-US" sz="1200" dirty="0"/>
                        <a:t>Predictors</a:t>
                      </a:r>
                      <a:endParaRPr lang="en-IN" sz="1200" dirty="0"/>
                    </a:p>
                  </a:txBody>
                  <a:tcPr/>
                </a:tc>
                <a:tc>
                  <a:txBody>
                    <a:bodyPr/>
                    <a:lstStyle/>
                    <a:p>
                      <a:pPr algn="ctr"/>
                      <a:r>
                        <a:rPr lang="en-US" sz="1200" dirty="0"/>
                        <a:t>Findings</a:t>
                      </a:r>
                      <a:endParaRPr lang="en-IN" sz="1200" dirty="0"/>
                    </a:p>
                  </a:txBody>
                  <a:tcPr/>
                </a:tc>
                <a:extLst>
                  <a:ext uri="{0D108BD9-81ED-4DB2-BD59-A6C34878D82A}">
                    <a16:rowId xmlns:a16="http://schemas.microsoft.com/office/drawing/2014/main" val="3221439039"/>
                  </a:ext>
                </a:extLst>
              </a:tr>
              <a:tr h="1712804">
                <a:tc>
                  <a:txBody>
                    <a:bodyPr/>
                    <a:lstStyle/>
                    <a:p>
                      <a:pPr marL="0" algn="l" defTabSz="914400" rtl="0" eaLnBrk="1" latinLnBrk="0" hangingPunct="1"/>
                      <a:r>
                        <a:rPr lang="en-US" sz="1100" kern="1200" dirty="0">
                          <a:solidFill>
                            <a:schemeClr val="dk1"/>
                          </a:solidFill>
                          <a:latin typeface="+mn-lt"/>
                          <a:ea typeface="+mn-ea"/>
                          <a:cs typeface="+mn-cs"/>
                        </a:rPr>
                        <a:t>Nelson et al. (2021)</a:t>
                      </a:r>
                      <a:endParaRPr lang="en-IN" sz="1100" kern="1200" dirty="0">
                        <a:solidFill>
                          <a:schemeClr val="dk1"/>
                        </a:solidFill>
                        <a:latin typeface="+mn-lt"/>
                        <a:ea typeface="+mn-ea"/>
                        <a:cs typeface="+mn-cs"/>
                      </a:endParaRPr>
                    </a:p>
                  </a:txBody>
                  <a:tcPr/>
                </a:tc>
                <a:tc>
                  <a:txBody>
                    <a:bodyPr/>
                    <a:lstStyle/>
                    <a:p>
                      <a:pPr marL="0" indent="0" algn="l" defTabSz="914400" rtl="0" eaLnBrk="1" latinLnBrk="0" hangingPunct="1">
                        <a:buFont typeface="Arial" panose="020B0604020202020204" pitchFamily="34" charset="0"/>
                        <a:buNone/>
                      </a:pPr>
                      <a:r>
                        <a:rPr lang="en-US" sz="1100" kern="1200" dirty="0">
                          <a:solidFill>
                            <a:schemeClr val="dk1"/>
                          </a:solidFill>
                          <a:latin typeface="+mn-lt"/>
                          <a:ea typeface="+mn-ea"/>
                          <a:cs typeface="+mn-cs"/>
                        </a:rPr>
                        <a:t>What is the effect of higher education, GDP/capita, trade, and interest on FDI? </a:t>
                      </a:r>
                      <a:endParaRPr lang="en-IN" sz="1100" kern="1200" dirty="0">
                        <a:solidFill>
                          <a:schemeClr val="dk1"/>
                        </a:solidFill>
                        <a:latin typeface="+mn-lt"/>
                        <a:ea typeface="+mn-ea"/>
                        <a:cs typeface="+mn-cs"/>
                      </a:endParaRPr>
                    </a:p>
                  </a:txBody>
                  <a:tcPr/>
                </a:tc>
                <a:tc>
                  <a:txBody>
                    <a:bodyPr/>
                    <a:lstStyle/>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Labour force with primary education</a:t>
                      </a: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Labour force with secondary education</a:t>
                      </a: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Labour force with tertiary education</a:t>
                      </a: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Gender</a:t>
                      </a: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GDP per capita</a:t>
                      </a:r>
                    </a:p>
                    <a:p>
                      <a:pPr marL="171450" indent="-171450" algn="l" defTabSz="914400" rtl="0" eaLnBrk="1" latinLnBrk="0" hangingPunct="1">
                        <a:buFont typeface="Arial" panose="020B0604020202020204" pitchFamily="34" charset="0"/>
                        <a:buChar char="•"/>
                      </a:pPr>
                      <a:r>
                        <a:rPr lang="en-IN" sz="1100" kern="1200" dirty="0">
                          <a:solidFill>
                            <a:schemeClr val="dk1"/>
                          </a:solidFill>
                          <a:latin typeface="+mn-lt"/>
                          <a:ea typeface="+mn-ea"/>
                          <a:cs typeface="+mn-cs"/>
                        </a:rPr>
                        <a:t>Trade(% of GDP)</a:t>
                      </a: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Real Interest rate(%)</a:t>
                      </a:r>
                      <a:endParaRPr lang="en-IN" sz="1100" kern="1200" dirty="0">
                        <a:solidFill>
                          <a:schemeClr val="dk1"/>
                        </a:solidFill>
                        <a:latin typeface="+mn-lt"/>
                        <a:ea typeface="+mn-ea"/>
                        <a:cs typeface="+mn-cs"/>
                      </a:endParaRPr>
                    </a:p>
                  </a:txBody>
                  <a:tcPr/>
                </a:tc>
                <a:tc>
                  <a:txBody>
                    <a:bodyPr/>
                    <a:lstStyle/>
                    <a:p>
                      <a:pPr marL="0" algn="l" defTabSz="914400" rtl="0" eaLnBrk="1" latinLnBrk="0" hangingPunct="1"/>
                      <a:r>
                        <a:rPr lang="en-US" sz="1100" kern="1200" dirty="0">
                          <a:solidFill>
                            <a:schemeClr val="dk1"/>
                          </a:solidFill>
                          <a:latin typeface="+mn-lt"/>
                          <a:ea typeface="+mn-ea"/>
                          <a:cs typeface="+mn-cs"/>
                        </a:rPr>
                        <a:t>Education at all levels of an OECD country’s </a:t>
                      </a:r>
                      <a:r>
                        <a:rPr lang="en-US" sz="1100" kern="1200" dirty="0" err="1">
                          <a:solidFill>
                            <a:schemeClr val="dk1"/>
                          </a:solidFill>
                          <a:latin typeface="+mn-lt"/>
                          <a:ea typeface="+mn-ea"/>
                          <a:cs typeface="+mn-cs"/>
                        </a:rPr>
                        <a:t>labour</a:t>
                      </a:r>
                      <a:r>
                        <a:rPr lang="en-US" sz="1100" kern="1200" dirty="0">
                          <a:solidFill>
                            <a:schemeClr val="dk1"/>
                          </a:solidFill>
                          <a:latin typeface="+mn-lt"/>
                          <a:ea typeface="+mn-ea"/>
                          <a:cs typeface="+mn-cs"/>
                        </a:rPr>
                        <a:t> force is positively associated with inward FDI. Tertiary education, on the other hand, has a greater impact on FDI than secondary and primary education. This is because primary and secondary education is primarily concerned with practical skills, whereas tertiary education is associated with advanced research programs requiring appropriate qualifications. ​</a:t>
                      </a:r>
                    </a:p>
                    <a:p>
                      <a:pPr marL="0" algn="l" defTabSz="914400" rtl="0" eaLnBrk="1" latinLnBrk="0" hangingPunct="1"/>
                      <a:endParaRPr lang="en-US" sz="1100" kern="1200" dirty="0">
                        <a:solidFill>
                          <a:schemeClr val="dk1"/>
                        </a:solidFill>
                        <a:latin typeface="+mn-lt"/>
                        <a:ea typeface="+mn-ea"/>
                        <a:cs typeface="+mn-cs"/>
                      </a:endParaRPr>
                    </a:p>
                    <a:p>
                      <a:pPr marL="0" algn="l" defTabSz="914400" rtl="0" eaLnBrk="1" latinLnBrk="0" hangingPunct="1"/>
                      <a:r>
                        <a:rPr lang="en-US" sz="1100" kern="1200" dirty="0">
                          <a:solidFill>
                            <a:schemeClr val="dk1"/>
                          </a:solidFill>
                          <a:latin typeface="+mn-lt"/>
                          <a:ea typeface="+mn-ea"/>
                          <a:cs typeface="+mn-cs"/>
                        </a:rPr>
                        <a:t>FDI is positively related to both genders. However, a regression analysis of the entire population reveals that males with primary and secondary education outperform females, with a total level of significance of nearly 1% versus 5% for the latter. </a:t>
                      </a:r>
                      <a:endParaRPr lang="en-IN" sz="1100" kern="1200" dirty="0">
                        <a:solidFill>
                          <a:schemeClr val="dk1"/>
                        </a:solidFill>
                        <a:latin typeface="+mn-lt"/>
                        <a:ea typeface="+mn-ea"/>
                        <a:cs typeface="+mn-cs"/>
                      </a:endParaRPr>
                    </a:p>
                  </a:txBody>
                  <a:tcPr/>
                </a:tc>
                <a:extLst>
                  <a:ext uri="{0D108BD9-81ED-4DB2-BD59-A6C34878D82A}">
                    <a16:rowId xmlns:a16="http://schemas.microsoft.com/office/drawing/2014/main" val="2892793027"/>
                  </a:ext>
                </a:extLst>
              </a:tr>
              <a:tr h="2245489">
                <a:tc>
                  <a:txBody>
                    <a:bodyPr/>
                    <a:lstStyle/>
                    <a:p>
                      <a:pPr fontAlgn="t"/>
                      <a:r>
                        <a:rPr lang="en-US" sz="1100" kern="1200" dirty="0" err="1">
                          <a:solidFill>
                            <a:schemeClr val="dk1"/>
                          </a:solidFill>
                          <a:latin typeface="+mn-lt"/>
                          <a:ea typeface="+mn-ea"/>
                          <a:cs typeface="+mn-cs"/>
                        </a:rPr>
                        <a:t>Kobeissi</a:t>
                      </a:r>
                      <a:r>
                        <a:rPr lang="en-US" sz="1100" kern="1200" dirty="0">
                          <a:solidFill>
                            <a:schemeClr val="dk1"/>
                          </a:solidFill>
                          <a:latin typeface="+mn-lt"/>
                          <a:ea typeface="+mn-ea"/>
                          <a:cs typeface="+mn-cs"/>
                        </a:rPr>
                        <a:t> </a:t>
                      </a:r>
                    </a:p>
                  </a:txBody>
                  <a:tcPr/>
                </a:tc>
                <a:tc>
                  <a:txBody>
                    <a:body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dk1"/>
                          </a:solidFill>
                          <a:latin typeface="+mn-lt"/>
                          <a:ea typeface="+mn-ea"/>
                          <a:cs typeface="+mn-cs"/>
                        </a:rPr>
                        <a:t>What is the impact of Governance, Legal System and Economic Freedom on FDI in the MENA Region?</a:t>
                      </a:r>
                    </a:p>
                    <a:p>
                      <a:pPr marL="171450" indent="-171450" algn="l" defTabSz="914400" rtl="0" eaLnBrk="1" fontAlgn="t" latinLnBrk="0" hangingPunct="1">
                        <a:buFont typeface="Arial" panose="020B0604020202020204" pitchFamily="34" charset="0"/>
                        <a:buChar char="•"/>
                      </a:pPr>
                      <a:endParaRPr lang="en-IN" sz="1100" kern="1200" dirty="0">
                        <a:solidFill>
                          <a:schemeClr val="dk1"/>
                        </a:solidFill>
                        <a:latin typeface="+mn-lt"/>
                        <a:ea typeface="+mn-ea"/>
                        <a:cs typeface="+mn-cs"/>
                      </a:endParaRPr>
                    </a:p>
                  </a:txBody>
                  <a:tcPr/>
                </a:tc>
                <a:tc>
                  <a:txBody>
                    <a:bodyPr/>
                    <a:lstStyle/>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Governance Index</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Common Law (Legal System)</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Economic Freedom</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Inflation Level </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Wages Rate</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Technological Infrastructure</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GDP Per Capita</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Education</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Composite Risk</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Population </a:t>
                      </a:r>
                    </a:p>
                    <a:p>
                      <a:pPr marL="171450" indent="-171450" algn="l" defTabSz="914400" rtl="0" eaLnBrk="1" fontAlgn="t" latinLnBrk="0" hangingPunct="1">
                        <a:buFont typeface="Arial" panose="020B0604020202020204" pitchFamily="34" charset="0"/>
                        <a:buChar char="•"/>
                      </a:pPr>
                      <a:r>
                        <a:rPr lang="en-IN" sz="1100" kern="1200" dirty="0">
                          <a:solidFill>
                            <a:schemeClr val="dk1"/>
                          </a:solidFill>
                          <a:latin typeface="+mn-lt"/>
                          <a:ea typeface="+mn-ea"/>
                          <a:cs typeface="+mn-cs"/>
                        </a:rPr>
                        <a:t>Time Trend </a:t>
                      </a:r>
                    </a:p>
                  </a:txBody>
                  <a:tcPr/>
                </a:tc>
                <a:tc>
                  <a:txBody>
                    <a:bodyPr/>
                    <a:lstStyle/>
                    <a:p>
                      <a:pPr fontAlgn="t"/>
                      <a:r>
                        <a:rPr lang="en-US" sz="1100" kern="1200" dirty="0">
                          <a:solidFill>
                            <a:schemeClr val="dk1"/>
                          </a:solidFill>
                          <a:latin typeface="+mn-lt"/>
                          <a:ea typeface="+mn-ea"/>
                          <a:cs typeface="+mn-cs"/>
                        </a:rPr>
                        <a:t>The study shows that there is a positive impact of governance, legal system and economic freedom on the flow of foreign investment in the MENA region. Among the three determinants, governance showed the most significant results followed by legal system and then economic freedom. </a:t>
                      </a:r>
                    </a:p>
                    <a:p>
                      <a:pPr fontAlgn="t"/>
                      <a:endParaRPr lang="en-US" sz="1100" kern="1200" dirty="0">
                        <a:solidFill>
                          <a:schemeClr val="dk1"/>
                        </a:solidFill>
                        <a:latin typeface="+mn-lt"/>
                        <a:ea typeface="+mn-ea"/>
                        <a:cs typeface="+mn-cs"/>
                      </a:endParaRPr>
                    </a:p>
                    <a:p>
                      <a:pPr fontAlgn="t"/>
                      <a:r>
                        <a:rPr lang="en-US" sz="1100" kern="1200" dirty="0">
                          <a:solidFill>
                            <a:schemeClr val="dk1"/>
                          </a:solidFill>
                          <a:latin typeface="+mn-lt"/>
                          <a:ea typeface="+mn-ea"/>
                          <a:cs typeface="+mn-cs"/>
                        </a:rPr>
                        <a:t>The relatively lower importance of the last two determinants could be due to the fact that investors from different countries have varying degrees of tolerance for imperfections in the host country's investment environment. </a:t>
                      </a:r>
                    </a:p>
                    <a:p>
                      <a:pPr fontAlgn="t"/>
                      <a:endParaRPr lang="en-US" sz="1100" kern="1200" dirty="0">
                        <a:solidFill>
                          <a:schemeClr val="dk1"/>
                        </a:solidFill>
                        <a:latin typeface="+mn-lt"/>
                        <a:ea typeface="+mn-ea"/>
                        <a:cs typeface="+mn-cs"/>
                      </a:endParaRPr>
                    </a:p>
                    <a:p>
                      <a:pPr fontAlgn="t"/>
                      <a:r>
                        <a:rPr lang="en-US" sz="1100" kern="1200" dirty="0">
                          <a:solidFill>
                            <a:schemeClr val="dk1"/>
                          </a:solidFill>
                          <a:latin typeface="+mn-lt"/>
                          <a:ea typeface="+mn-ea"/>
                          <a:cs typeface="+mn-cs"/>
                        </a:rPr>
                        <a:t>When compared education and economic freedom along other factors education(0.015) had more impact than economic freedom(-1.191) .</a:t>
                      </a:r>
                    </a:p>
                    <a:p>
                      <a:pPr fontAlgn="t"/>
                      <a:endParaRPr lang="en-US" sz="1100" kern="1200" dirty="0">
                        <a:solidFill>
                          <a:schemeClr val="dk1"/>
                        </a:solidFill>
                        <a:latin typeface="+mn-lt"/>
                        <a:ea typeface="+mn-ea"/>
                        <a:cs typeface="+mn-cs"/>
                      </a:endParaRPr>
                    </a:p>
                    <a:p>
                      <a:pPr fontAlgn="t"/>
                      <a:r>
                        <a:rPr lang="en-US" sz="1100" kern="1200" dirty="0">
                          <a:solidFill>
                            <a:schemeClr val="dk1"/>
                          </a:solidFill>
                          <a:latin typeface="+mn-lt"/>
                          <a:ea typeface="+mn-ea"/>
                          <a:cs typeface="+mn-cs"/>
                        </a:rPr>
                        <a:t>The most important factor in attracting foreign investors is profitable business opportunities.</a:t>
                      </a:r>
                    </a:p>
                  </a:txBody>
                  <a:tcPr/>
                </a:tc>
                <a:extLst>
                  <a:ext uri="{0D108BD9-81ED-4DB2-BD59-A6C34878D82A}">
                    <a16:rowId xmlns:a16="http://schemas.microsoft.com/office/drawing/2014/main" val="3470870001"/>
                  </a:ext>
                </a:extLst>
              </a:tr>
            </a:tbl>
          </a:graphicData>
        </a:graphic>
      </p:graphicFrame>
      <p:sp>
        <p:nvSpPr>
          <p:cNvPr id="2" name="TextBox 1">
            <a:extLst>
              <a:ext uri="{FF2B5EF4-FFF2-40B4-BE49-F238E27FC236}">
                <a16:creationId xmlns:a16="http://schemas.microsoft.com/office/drawing/2014/main" id="{07A008D9-7821-F63E-BC51-18AC66BCB5D0}"/>
              </a:ext>
            </a:extLst>
          </p:cNvPr>
          <p:cNvSpPr txBox="1"/>
          <p:nvPr/>
        </p:nvSpPr>
        <p:spPr>
          <a:xfrm>
            <a:off x="376177" y="5051580"/>
            <a:ext cx="11117484" cy="900246"/>
          </a:xfrm>
          <a:prstGeom prst="rect">
            <a:avLst/>
          </a:prstGeom>
          <a:noFill/>
        </p:spPr>
        <p:txBody>
          <a:bodyPr wrap="square" rtlCol="0">
            <a:spAutoFit/>
          </a:bodyPr>
          <a:lstStyle/>
          <a:p>
            <a:pPr marL="0" algn="l" defTabSz="914400" rtl="0" eaLnBrk="1" latinLnBrk="0" hangingPunct="1"/>
            <a:r>
              <a:rPr lang="en-US" sz="1050" kern="1200" dirty="0">
                <a:solidFill>
                  <a:schemeClr val="dk1"/>
                </a:solidFill>
                <a:latin typeface="+mn-lt"/>
                <a:ea typeface="+mn-ea"/>
                <a:cs typeface="+mn-cs"/>
              </a:rPr>
              <a:t>Nelson, T. D., Smith, T. R., &amp; Dodd, D. R. (2021). Teletherapy with children and adolescents: An updated review. Clinical Psychology: Science and Practice. Advance online publication. </a:t>
            </a:r>
            <a:r>
              <a:rPr lang="en-US" sz="1050" kern="1200" dirty="0" err="1">
                <a:solidFill>
                  <a:schemeClr val="dk1"/>
                </a:solidFill>
                <a:latin typeface="+mn-lt"/>
                <a:ea typeface="+mn-ea"/>
                <a:cs typeface="+mn-cs"/>
              </a:rPr>
              <a:t>doi</a:t>
            </a:r>
            <a:r>
              <a:rPr lang="en-US" sz="1050" kern="1200" dirty="0">
                <a:solidFill>
                  <a:schemeClr val="dk1"/>
                </a:solidFill>
                <a:latin typeface="+mn-lt"/>
                <a:ea typeface="+mn-ea"/>
                <a:cs typeface="+mn-cs"/>
              </a:rPr>
              <a:t>: 10.1177/0950422221997274</a:t>
            </a:r>
          </a:p>
          <a:p>
            <a:pPr marL="0" algn="l" defTabSz="914400" rtl="0" eaLnBrk="1" latinLnBrk="0" hangingPunct="1"/>
            <a:endParaRPr lang="en-IN" sz="1050" kern="1200" dirty="0">
              <a:solidFill>
                <a:schemeClr val="dk1"/>
              </a:solidFill>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050" kern="1200" dirty="0" err="1">
                <a:solidFill>
                  <a:schemeClr val="dk1"/>
                </a:solidFill>
                <a:latin typeface="+mn-lt"/>
                <a:ea typeface="+mn-ea"/>
                <a:cs typeface="+mn-cs"/>
              </a:rPr>
              <a:t>Kobeissi</a:t>
            </a:r>
            <a:r>
              <a:rPr lang="en-US" sz="1050" kern="1200" dirty="0">
                <a:solidFill>
                  <a:schemeClr val="dk1"/>
                </a:solidFill>
                <a:latin typeface="+mn-lt"/>
                <a:ea typeface="+mn-ea"/>
                <a:cs typeface="+mn-cs"/>
              </a:rPr>
              <a:t>, N. (2005). Impact of Governance, Legal System and Economic Freedom on Foreign Investment in the MENA Regi. Impact of governance, legal system and Economic Freedom on foreign investment in the MENA region, Journal of Comparative International Management, Vol 8, No 1, 20-41.</a:t>
            </a:r>
          </a:p>
        </p:txBody>
      </p:sp>
    </p:spTree>
    <p:extLst>
      <p:ext uri="{BB962C8B-B14F-4D97-AF65-F5344CB8AC3E}">
        <p14:creationId xmlns:p14="http://schemas.microsoft.com/office/powerpoint/2010/main" val="2255072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3570485-3D33-4522-7C3A-F52AD5D12FF2}"/>
              </a:ext>
            </a:extLst>
          </p:cNvPr>
          <p:cNvGraphicFramePr>
            <a:graphicFrameLocks noGrp="1"/>
          </p:cNvGraphicFramePr>
          <p:nvPr>
            <p:ph idx="1"/>
            <p:extLst>
              <p:ext uri="{D42A27DB-BD31-4B8C-83A1-F6EECF244321}">
                <p14:modId xmlns:p14="http://schemas.microsoft.com/office/powerpoint/2010/main" val="3311954632"/>
              </p:ext>
            </p:extLst>
          </p:nvPr>
        </p:nvGraphicFramePr>
        <p:xfrm>
          <a:off x="537257" y="523283"/>
          <a:ext cx="11117485" cy="4460082"/>
        </p:xfrm>
        <a:graphic>
          <a:graphicData uri="http://schemas.openxmlformats.org/drawingml/2006/table">
            <a:tbl>
              <a:tblPr firstRow="1" bandRow="1">
                <a:tableStyleId>{5C22544A-7EE6-4342-B048-85BDC9FD1C3A}</a:tableStyleId>
              </a:tblPr>
              <a:tblGrid>
                <a:gridCol w="773206">
                  <a:extLst>
                    <a:ext uri="{9D8B030D-6E8A-4147-A177-3AD203B41FA5}">
                      <a16:colId xmlns:a16="http://schemas.microsoft.com/office/drawing/2014/main" val="2198859761"/>
                    </a:ext>
                  </a:extLst>
                </a:gridCol>
                <a:gridCol w="1550510">
                  <a:extLst>
                    <a:ext uri="{9D8B030D-6E8A-4147-A177-3AD203B41FA5}">
                      <a16:colId xmlns:a16="http://schemas.microsoft.com/office/drawing/2014/main" val="381850778"/>
                    </a:ext>
                  </a:extLst>
                </a:gridCol>
                <a:gridCol w="1977245">
                  <a:extLst>
                    <a:ext uri="{9D8B030D-6E8A-4147-A177-3AD203B41FA5}">
                      <a16:colId xmlns:a16="http://schemas.microsoft.com/office/drawing/2014/main" val="3558953265"/>
                    </a:ext>
                  </a:extLst>
                </a:gridCol>
                <a:gridCol w="6816524">
                  <a:extLst>
                    <a:ext uri="{9D8B030D-6E8A-4147-A177-3AD203B41FA5}">
                      <a16:colId xmlns:a16="http://schemas.microsoft.com/office/drawing/2014/main" val="3283299227"/>
                    </a:ext>
                  </a:extLst>
                </a:gridCol>
              </a:tblGrid>
              <a:tr h="329720">
                <a:tc>
                  <a:txBody>
                    <a:bodyPr/>
                    <a:lstStyle/>
                    <a:p>
                      <a:pPr algn="ctr"/>
                      <a:r>
                        <a:rPr lang="en-US" sz="1200" dirty="0"/>
                        <a:t>Source</a:t>
                      </a:r>
                      <a:endParaRPr lang="en-IN" sz="1200" dirty="0"/>
                    </a:p>
                  </a:txBody>
                  <a:tcPr/>
                </a:tc>
                <a:tc>
                  <a:txBody>
                    <a:bodyPr/>
                    <a:lstStyle/>
                    <a:p>
                      <a:pPr algn="ctr"/>
                      <a:r>
                        <a:rPr lang="en-IN" sz="1200" dirty="0"/>
                        <a:t>Research question</a:t>
                      </a:r>
                    </a:p>
                  </a:txBody>
                  <a:tcPr/>
                </a:tc>
                <a:tc>
                  <a:txBody>
                    <a:bodyPr/>
                    <a:lstStyle/>
                    <a:p>
                      <a:pPr algn="ctr"/>
                      <a:r>
                        <a:rPr lang="en-US" sz="1200" dirty="0"/>
                        <a:t>Predictors</a:t>
                      </a:r>
                      <a:endParaRPr lang="en-IN" sz="1200" dirty="0"/>
                    </a:p>
                  </a:txBody>
                  <a:tcPr/>
                </a:tc>
                <a:tc>
                  <a:txBody>
                    <a:bodyPr/>
                    <a:lstStyle/>
                    <a:p>
                      <a:pPr algn="ctr"/>
                      <a:r>
                        <a:rPr lang="en-US" sz="1200" dirty="0"/>
                        <a:t>Findings</a:t>
                      </a:r>
                      <a:endParaRPr lang="en-IN" sz="1200" dirty="0"/>
                    </a:p>
                  </a:txBody>
                  <a:tcPr/>
                </a:tc>
                <a:extLst>
                  <a:ext uri="{0D108BD9-81ED-4DB2-BD59-A6C34878D82A}">
                    <a16:rowId xmlns:a16="http://schemas.microsoft.com/office/drawing/2014/main" val="3221439039"/>
                  </a:ext>
                </a:extLst>
              </a:tr>
              <a:tr h="1583931">
                <a:tc>
                  <a:txBody>
                    <a:bodyPr/>
                    <a:lstStyle/>
                    <a:p>
                      <a:pPr marL="0" algn="l" defTabSz="914400" rtl="0" eaLnBrk="1" latinLnBrk="0" hangingPunct="1"/>
                      <a:r>
                        <a:rPr lang="en-IN" sz="1100" kern="1200" dirty="0">
                          <a:solidFill>
                            <a:schemeClr val="dk1"/>
                          </a:solidFill>
                          <a:latin typeface="+mn-lt"/>
                          <a:ea typeface="+mn-ea"/>
                          <a:cs typeface="+mn-cs"/>
                        </a:rPr>
                        <a:t>Tag &amp; </a:t>
                      </a:r>
                      <a:r>
                        <a:rPr lang="en-IN" sz="1100" kern="1200" dirty="0" err="1">
                          <a:solidFill>
                            <a:schemeClr val="dk1"/>
                          </a:solidFill>
                          <a:latin typeface="+mn-lt"/>
                          <a:ea typeface="+mn-ea"/>
                          <a:cs typeface="+mn-cs"/>
                        </a:rPr>
                        <a:t>Degirman</a:t>
                      </a:r>
                      <a:r>
                        <a:rPr lang="en-IN" sz="1100" kern="1200" dirty="0">
                          <a:solidFill>
                            <a:schemeClr val="dk1"/>
                          </a:solidFill>
                          <a:latin typeface="+mn-lt"/>
                          <a:ea typeface="+mn-ea"/>
                          <a:cs typeface="+mn-cs"/>
                        </a:rPr>
                        <a:t>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dk1"/>
                          </a:solidFill>
                          <a:latin typeface="+mn-lt"/>
                          <a:ea typeface="+mn-ea"/>
                          <a:cs typeface="+mn-cs"/>
                        </a:rPr>
                        <a:t>What is the relationship between economic freedom and foreign direct investment?</a:t>
                      </a:r>
                      <a:endParaRPr lang="en-IN" sz="11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endParaRPr lang="en-IN" sz="1100" kern="1200" dirty="0">
                        <a:solidFill>
                          <a:schemeClr val="dk1"/>
                        </a:solidFill>
                        <a:latin typeface="+mn-lt"/>
                        <a:ea typeface="+mn-ea"/>
                        <a:cs typeface="+mn-cs"/>
                      </a:endParaRPr>
                    </a:p>
                  </a:txBody>
                  <a:tcPr/>
                </a:tc>
                <a:tc>
                  <a:txBody>
                    <a:bodyPr/>
                    <a:lstStyle/>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Economic freedom</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Government size</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Rule of law</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Sound money</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Life expectancy</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Trade freedom</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Regulations</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GDP growth</a:t>
                      </a:r>
                      <a:endParaRPr lang="en-IN" sz="11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FDI per capita</a:t>
                      </a:r>
                      <a:endParaRPr lang="en-IN" sz="1100" kern="1200" dirty="0">
                        <a:solidFill>
                          <a:schemeClr val="dk1"/>
                        </a:solidFill>
                        <a:latin typeface="+mn-lt"/>
                        <a:ea typeface="+mn-ea"/>
                        <a:cs typeface="+mn-cs"/>
                      </a:endParaRPr>
                    </a:p>
                  </a:txBody>
                  <a:tcPr/>
                </a:tc>
                <a:tc>
                  <a:txBody>
                    <a:bodyPr/>
                    <a:lstStyle/>
                    <a:p>
                      <a:pPr marL="0" algn="l" defTabSz="914400" rtl="0" eaLnBrk="1" fontAlgn="base" latinLnBrk="0" hangingPunct="1"/>
                      <a:r>
                        <a:rPr lang="en-US" sz="1100" kern="1200" dirty="0">
                          <a:solidFill>
                            <a:schemeClr val="dk1"/>
                          </a:solidFill>
                          <a:latin typeface="+mn-lt"/>
                          <a:ea typeface="+mn-ea"/>
                          <a:cs typeface="+mn-cs"/>
                        </a:rPr>
                        <a:t>Economic freedom and Rule of law have a major influence on FDI inflow (co-efficient 26.6, 20.3) respectively.</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MNEs are attracted to countries having low restrictions on international trade, consistent with models of vertical FDI.</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Overall, our results indicate that institutions of economic freedom are among the key determinants of foreign direct investment flows.</a:t>
                      </a:r>
                      <a:endParaRPr lang="en-IN" sz="1100" kern="1200" dirty="0">
                        <a:solidFill>
                          <a:schemeClr val="dk1"/>
                        </a:solidFill>
                        <a:latin typeface="+mn-lt"/>
                        <a:ea typeface="+mn-ea"/>
                        <a:cs typeface="+mn-cs"/>
                      </a:endParaRPr>
                    </a:p>
                    <a:p>
                      <a:pPr marL="0" algn="l" defTabSz="914400" rtl="0" eaLnBrk="1" latinLnBrk="0" hangingPunct="1"/>
                      <a:endParaRPr lang="en-IN" sz="1100" kern="1200" dirty="0">
                        <a:solidFill>
                          <a:schemeClr val="dk1"/>
                        </a:solidFill>
                        <a:latin typeface="+mn-lt"/>
                        <a:ea typeface="+mn-ea"/>
                        <a:cs typeface="+mn-cs"/>
                      </a:endParaRPr>
                    </a:p>
                  </a:txBody>
                  <a:tcPr/>
                </a:tc>
                <a:extLst>
                  <a:ext uri="{0D108BD9-81ED-4DB2-BD59-A6C34878D82A}">
                    <a16:rowId xmlns:a16="http://schemas.microsoft.com/office/drawing/2014/main" val="2892793027"/>
                  </a:ext>
                </a:extLst>
              </a:tr>
              <a:tr h="2530162">
                <a:tc>
                  <a:txBody>
                    <a:bodyPr/>
                    <a:lstStyle/>
                    <a:p>
                      <a:pPr marL="0" algn="l" defTabSz="914400" rtl="0" eaLnBrk="1" fontAlgn="t" latinLnBrk="0" hangingPunct="1"/>
                      <a:r>
                        <a:rPr lang="en-US" sz="1100" kern="1200" dirty="0">
                          <a:solidFill>
                            <a:schemeClr val="dk1"/>
                          </a:solidFill>
                          <a:latin typeface="+mn-lt"/>
                          <a:ea typeface="+mn-ea"/>
                          <a:cs typeface="+mn-cs"/>
                        </a:rPr>
                        <a:t>Sethi et al. (2021)</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What is the relationship between human capital and FDI?</a:t>
                      </a:r>
                      <a:endParaRPr lang="en-IN" sz="1100" kern="1200" dirty="0">
                        <a:solidFill>
                          <a:schemeClr val="dk1"/>
                        </a:solidFill>
                        <a:latin typeface="+mn-lt"/>
                        <a:ea typeface="+mn-ea"/>
                        <a:cs typeface="+mn-cs"/>
                      </a:endParaRPr>
                    </a:p>
                    <a:p>
                      <a:pPr marL="0" algn="l" defTabSz="914400" rtl="0" eaLnBrk="1" fontAlgn="t" latinLnBrk="0" hangingPunct="1"/>
                      <a:endParaRPr lang="en-US" sz="1100" kern="1200" dirty="0">
                        <a:solidFill>
                          <a:schemeClr val="dk1"/>
                        </a:solidFill>
                        <a:latin typeface="+mn-lt"/>
                        <a:ea typeface="+mn-ea"/>
                        <a:cs typeface="+mn-cs"/>
                      </a:endParaRPr>
                    </a:p>
                  </a:txBody>
                  <a:tcPr/>
                </a:tc>
                <a:tc>
                  <a:txBody>
                    <a:bodyPr/>
                    <a:lstStyle/>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GDP per capita </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Infrastructure </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Education primary</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Education secondary</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Education tertiary</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Trade Cost </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Labour Cost</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Real Exchange Rate </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GDP deflator</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Real GDP Growth </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Real Interest Rate </a:t>
                      </a:r>
                      <a:endParaRPr lang="en-IN" sz="1100" kern="1200" dirty="0">
                        <a:solidFill>
                          <a:schemeClr val="dk1"/>
                        </a:solidFill>
                        <a:latin typeface="+mn-lt"/>
                        <a:ea typeface="+mn-ea"/>
                        <a:cs typeface="+mn-cs"/>
                      </a:endParaRPr>
                    </a:p>
                    <a:p>
                      <a:pPr marL="171450" lvl="0" indent="-171450" algn="l" defTabSz="914400" rtl="0" eaLnBrk="1" fontAlgn="base" latinLnBrk="0" hangingPunct="1">
                        <a:buFont typeface="Arial" panose="020B0604020202020204" pitchFamily="34" charset="0"/>
                        <a:buChar char="•"/>
                      </a:pPr>
                      <a:r>
                        <a:rPr lang="en-US" sz="1100" kern="1200" dirty="0">
                          <a:solidFill>
                            <a:schemeClr val="dk1"/>
                          </a:solidFill>
                          <a:latin typeface="+mn-lt"/>
                          <a:ea typeface="+mn-ea"/>
                          <a:cs typeface="+mn-cs"/>
                        </a:rPr>
                        <a:t>FDI Inflow</a:t>
                      </a:r>
                      <a:endParaRPr lang="en-IN" sz="1100" kern="1200" dirty="0">
                        <a:solidFill>
                          <a:schemeClr val="dk1"/>
                        </a:solidFill>
                        <a:latin typeface="+mn-lt"/>
                        <a:ea typeface="+mn-ea"/>
                        <a:cs typeface="+mn-cs"/>
                      </a:endParaRPr>
                    </a:p>
                    <a:p>
                      <a:pPr marL="0" algn="l" defTabSz="914400" rtl="0" eaLnBrk="1" fontAlgn="t" latinLnBrk="0" hangingPunct="1"/>
                      <a:endParaRPr lang="en-US" sz="1100" kern="1200" dirty="0">
                        <a:solidFill>
                          <a:schemeClr val="dk1"/>
                        </a:solidFill>
                        <a:latin typeface="+mn-lt"/>
                        <a:ea typeface="+mn-ea"/>
                        <a:cs typeface="+mn-cs"/>
                      </a:endParaRPr>
                    </a:p>
                  </a:txBody>
                  <a:tcPr/>
                </a:tc>
                <a:tc>
                  <a:txBody>
                    <a:bodyPr/>
                    <a:lstStyle/>
                    <a:p>
                      <a:pPr marL="0" algn="l" defTabSz="914400" rtl="0" eaLnBrk="1" fontAlgn="base" latinLnBrk="0" hangingPunct="1"/>
                      <a:r>
                        <a:rPr lang="en-US" sz="1100" kern="1200" dirty="0">
                          <a:solidFill>
                            <a:schemeClr val="dk1"/>
                          </a:solidFill>
                          <a:latin typeface="+mn-lt"/>
                          <a:ea typeface="+mn-ea"/>
                          <a:cs typeface="+mn-cs"/>
                        </a:rPr>
                        <a:t>One-unit increase in primary school enrolment is associated with a 1.5% increase in FDI. For high-income countries, a one-unit increase in primary school enrolment is associated with a 2.5% increase in FDI, and for low-income countries, a one-unit increase in secondary education is associated with a 22.2% increase in FDI.</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There is a high to low enrolment ratio with respect to primary, secondary and tertiary education as we move from high to low-income countries. The FDI inflows also decline from rich to poor countries.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The larger countries (GDP) with greater infrastructure (mobile) and higher trade have high FDI flows. Higher primary education enrolment leads to higher FDI flows. The higher the GDP growth, the higher the FDI flows.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 </a:t>
                      </a:r>
                      <a:endParaRPr lang="en-IN" sz="1100" kern="1200" dirty="0">
                        <a:solidFill>
                          <a:schemeClr val="dk1"/>
                        </a:solidFill>
                        <a:latin typeface="+mn-lt"/>
                        <a:ea typeface="+mn-ea"/>
                        <a:cs typeface="+mn-cs"/>
                      </a:endParaRPr>
                    </a:p>
                    <a:p>
                      <a:pPr marL="0" algn="l" defTabSz="914400" rtl="0" eaLnBrk="1" fontAlgn="base" latinLnBrk="0" hangingPunct="1"/>
                      <a:r>
                        <a:rPr lang="en-US" sz="1100" kern="1200" dirty="0">
                          <a:solidFill>
                            <a:schemeClr val="dk1"/>
                          </a:solidFill>
                          <a:latin typeface="+mn-lt"/>
                          <a:ea typeface="+mn-ea"/>
                          <a:cs typeface="+mn-cs"/>
                        </a:rPr>
                        <a:t> </a:t>
                      </a:r>
                      <a:endParaRPr lang="en-IN" sz="1100" kern="1200" dirty="0">
                        <a:solidFill>
                          <a:schemeClr val="dk1"/>
                        </a:solidFill>
                        <a:latin typeface="+mn-lt"/>
                        <a:ea typeface="+mn-ea"/>
                        <a:cs typeface="+mn-cs"/>
                      </a:endParaRPr>
                    </a:p>
                    <a:p>
                      <a:pPr marL="0" algn="l" defTabSz="914400" rtl="0" eaLnBrk="1" latinLnBrk="0" hangingPunct="1"/>
                      <a:r>
                        <a:rPr lang="en-US" sz="1100" kern="1200" dirty="0">
                          <a:solidFill>
                            <a:schemeClr val="dk1"/>
                          </a:solidFill>
                          <a:latin typeface="+mn-lt"/>
                          <a:ea typeface="+mn-ea"/>
                          <a:cs typeface="+mn-cs"/>
                        </a:rPr>
                        <a:t>The size of the Human capital and foreign direct investment 1207 market measured by GDP, the growth potential of the market measured by real GDP growth rate and the availability of infrastructure are the major factors that enhance the attractiveness of a country as an FDI destination</a:t>
                      </a:r>
                    </a:p>
                  </a:txBody>
                  <a:tcPr/>
                </a:tc>
                <a:extLst>
                  <a:ext uri="{0D108BD9-81ED-4DB2-BD59-A6C34878D82A}">
                    <a16:rowId xmlns:a16="http://schemas.microsoft.com/office/drawing/2014/main" val="3470870001"/>
                  </a:ext>
                </a:extLst>
              </a:tr>
            </a:tbl>
          </a:graphicData>
        </a:graphic>
      </p:graphicFrame>
      <p:sp>
        <p:nvSpPr>
          <p:cNvPr id="2" name="TextBox 1">
            <a:extLst>
              <a:ext uri="{FF2B5EF4-FFF2-40B4-BE49-F238E27FC236}">
                <a16:creationId xmlns:a16="http://schemas.microsoft.com/office/drawing/2014/main" id="{03FA28B2-610C-819C-B486-F328F2017AE5}"/>
              </a:ext>
            </a:extLst>
          </p:cNvPr>
          <p:cNvSpPr txBox="1"/>
          <p:nvPr/>
        </p:nvSpPr>
        <p:spPr>
          <a:xfrm>
            <a:off x="537257" y="5155752"/>
            <a:ext cx="11117484" cy="738664"/>
          </a:xfrm>
          <a:prstGeom prst="rect">
            <a:avLst/>
          </a:prstGeom>
          <a:noFill/>
        </p:spPr>
        <p:txBody>
          <a:bodyPr wrap="square" rtlCol="0">
            <a:spAutoFit/>
          </a:bodyPr>
          <a:lstStyle/>
          <a:p>
            <a:pPr marL="0" algn="l" defTabSz="914400" rtl="0" eaLnBrk="1" fontAlgn="base" latinLnBrk="0" hangingPunct="1"/>
            <a:r>
              <a:rPr lang="en-US" sz="1050" kern="1200" dirty="0">
                <a:solidFill>
                  <a:schemeClr val="dk1"/>
                </a:solidFill>
                <a:latin typeface="+mn-lt"/>
                <a:ea typeface="+mn-ea"/>
                <a:cs typeface="+mn-cs"/>
              </a:rPr>
              <a:t>Mehmet </a:t>
            </a:r>
            <a:r>
              <a:rPr lang="en-US" sz="1050" kern="1200" dirty="0" err="1">
                <a:solidFill>
                  <a:schemeClr val="dk1"/>
                </a:solidFill>
                <a:latin typeface="+mn-lt"/>
                <a:ea typeface="+mn-ea"/>
                <a:cs typeface="+mn-cs"/>
              </a:rPr>
              <a:t>Nasih</a:t>
            </a:r>
            <a:r>
              <a:rPr lang="en-US" sz="1050" kern="1200" dirty="0">
                <a:solidFill>
                  <a:schemeClr val="dk1"/>
                </a:solidFill>
                <a:latin typeface="+mn-lt"/>
                <a:ea typeface="+mn-ea"/>
                <a:cs typeface="+mn-cs"/>
              </a:rPr>
              <a:t> Tag, Suleyman </a:t>
            </a:r>
            <a:r>
              <a:rPr lang="en-US" sz="1050" kern="1200" dirty="0" err="1">
                <a:solidFill>
                  <a:schemeClr val="dk1"/>
                </a:solidFill>
                <a:latin typeface="+mn-lt"/>
                <a:ea typeface="+mn-ea"/>
                <a:cs typeface="+mn-cs"/>
              </a:rPr>
              <a:t>Degirmen</a:t>
            </a:r>
            <a:r>
              <a:rPr lang="en-US" sz="1050" dirty="0">
                <a:solidFill>
                  <a:schemeClr val="dk1"/>
                </a:solidFill>
              </a:rPr>
              <a:t> (2022). </a:t>
            </a:r>
            <a:r>
              <a:rPr lang="en-US" sz="1050" kern="1200" dirty="0">
                <a:solidFill>
                  <a:schemeClr val="dk1"/>
                </a:solidFill>
                <a:latin typeface="+mn-lt"/>
                <a:ea typeface="+mn-ea"/>
                <a:cs typeface="+mn-cs"/>
              </a:rPr>
              <a:t>Economic freedom and foreign direct investment: Are they related?</a:t>
            </a:r>
            <a:r>
              <a:rPr lang="en-IN" sz="1050" dirty="0">
                <a:solidFill>
                  <a:schemeClr val="dk1"/>
                </a:solidFill>
              </a:rPr>
              <a:t> </a:t>
            </a:r>
            <a:r>
              <a:rPr lang="en-US" sz="1050" kern="1200" dirty="0">
                <a:solidFill>
                  <a:schemeClr val="dk1"/>
                </a:solidFill>
                <a:latin typeface="+mn-lt"/>
                <a:ea typeface="+mn-ea"/>
                <a:cs typeface="+mn-cs"/>
              </a:rPr>
              <a:t>Economic Analysis and Policy,</a:t>
            </a:r>
            <a:r>
              <a:rPr lang="en-IN" sz="1050" dirty="0">
                <a:solidFill>
                  <a:schemeClr val="dk1"/>
                </a:solidFill>
              </a:rPr>
              <a:t> </a:t>
            </a:r>
            <a:r>
              <a:rPr lang="en-US" sz="1050" kern="1200" dirty="0">
                <a:solidFill>
                  <a:schemeClr val="dk1"/>
                </a:solidFill>
                <a:latin typeface="+mn-lt"/>
                <a:ea typeface="+mn-ea"/>
                <a:cs typeface="+mn-cs"/>
              </a:rPr>
              <a:t>Vol. 73.</a:t>
            </a:r>
          </a:p>
          <a:p>
            <a:pPr marL="0" algn="l" defTabSz="914400" rtl="0" eaLnBrk="1" fontAlgn="base" latinLnBrk="0" hangingPunct="1"/>
            <a:endParaRPr lang="en-IN" sz="1050" kern="1200" dirty="0">
              <a:solidFill>
                <a:schemeClr val="dk1"/>
              </a:solidFill>
              <a:latin typeface="+mn-lt"/>
              <a:ea typeface="+mn-ea"/>
              <a:cs typeface="+mn-cs"/>
            </a:endParaRPr>
          </a:p>
          <a:p>
            <a:pPr marL="0" algn="l" defTabSz="914400" rtl="0" eaLnBrk="1" fontAlgn="t" latinLnBrk="0" hangingPunct="1"/>
            <a:r>
              <a:rPr lang="en-US" sz="1050" kern="1200" dirty="0" err="1">
                <a:solidFill>
                  <a:schemeClr val="dk1"/>
                </a:solidFill>
                <a:latin typeface="+mn-lt"/>
                <a:ea typeface="+mn-ea"/>
                <a:cs typeface="+mn-cs"/>
              </a:rPr>
              <a:t>Madhvi</a:t>
            </a:r>
            <a:r>
              <a:rPr lang="en-US" sz="1050" kern="1200" dirty="0">
                <a:solidFill>
                  <a:schemeClr val="dk1"/>
                </a:solidFill>
                <a:latin typeface="+mn-lt"/>
                <a:ea typeface="+mn-ea"/>
                <a:cs typeface="+mn-cs"/>
              </a:rPr>
              <a:t> Sethi, Saina Baby, Aarti Mehta Sharma (2021). "</a:t>
            </a:r>
            <a:r>
              <a:rPr lang="en-US" sz="1050" kern="1200" dirty="0">
                <a:solidFill>
                  <a:schemeClr val="dk1"/>
                </a:solidFill>
                <a:latin typeface="+mn-lt"/>
                <a:ea typeface="+mn-ea"/>
                <a:cs typeface="+mn-cs"/>
                <a:hlinkClick r:id="rId2">
                  <a:extLst>
                    <a:ext uri="{A12FA001-AC4F-418D-AE19-62706E023703}">
                      <ahyp:hlinkClr xmlns:ahyp="http://schemas.microsoft.com/office/drawing/2018/hyperlinkcolor" val="tx"/>
                    </a:ext>
                  </a:extLst>
                </a:hlinkClick>
              </a:rPr>
              <a:t>A cross-country analysis of the relationship between human capital and foreign direct investment</a:t>
            </a:r>
            <a:r>
              <a:rPr lang="en-US" sz="1050" kern="1200" dirty="0">
                <a:solidFill>
                  <a:schemeClr val="dk1"/>
                </a:solidFill>
                <a:latin typeface="+mn-lt"/>
                <a:ea typeface="+mn-ea"/>
                <a:cs typeface="+mn-cs"/>
              </a:rPr>
              <a:t>," </a:t>
            </a:r>
            <a:r>
              <a:rPr lang="en-US" sz="105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Journal of Economic Studies</a:t>
            </a:r>
            <a:r>
              <a:rPr lang="en-US" sz="1050" kern="1200" dirty="0">
                <a:solidFill>
                  <a:schemeClr val="dk1"/>
                </a:solidFill>
                <a:latin typeface="+mn-lt"/>
                <a:ea typeface="+mn-ea"/>
                <a:cs typeface="+mn-cs"/>
              </a:rPr>
              <a:t>, vol. 49(7), 1197-1211.</a:t>
            </a:r>
          </a:p>
        </p:txBody>
      </p:sp>
    </p:spTree>
    <p:extLst>
      <p:ext uri="{BB962C8B-B14F-4D97-AF65-F5344CB8AC3E}">
        <p14:creationId xmlns:p14="http://schemas.microsoft.com/office/powerpoint/2010/main" val="4048829041"/>
      </p:ext>
    </p:extLst>
  </p:cSld>
  <p:clrMapOvr>
    <a:masterClrMapping/>
  </p:clrMapOvr>
</p:sld>
</file>

<file path=ppt/theme/theme1.xml><?xml version="1.0" encoding="utf-8"?>
<a:theme xmlns:a="http://schemas.openxmlformats.org/drawingml/2006/main" name="BevelVTI">
  <a:themeElements>
    <a:clrScheme name="Custom 148">
      <a:dk1>
        <a:srgbClr val="262626"/>
      </a:dk1>
      <a:lt1>
        <a:sysClr val="window" lastClr="FFFFFF"/>
      </a:lt1>
      <a:dk2>
        <a:srgbClr val="2F333D"/>
      </a:dk2>
      <a:lt2>
        <a:srgbClr val="ECF0F0"/>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567</TotalTime>
  <Words>3846</Words>
  <Application>Microsoft Office PowerPoint</Application>
  <PresentationFormat>Widescreen</PresentationFormat>
  <Paragraphs>402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Bierstadt</vt:lpstr>
      <vt:lpstr>Calibri</vt:lpstr>
      <vt:lpstr>Wingdings</vt:lpstr>
      <vt:lpstr>BevelVTI</vt:lpstr>
      <vt:lpstr>Cross-Country Analysis of the Effects of Economic Freedom and Labor Force Quality on Foreign Direct Investment   Himanshu Sharma  Rahul Bankey  Rishabh Singh  Simran Agichani  </vt:lpstr>
      <vt:lpstr>Understanding FDI and its Drivers</vt:lpstr>
      <vt:lpstr>What is Foreign Direct Investment (FDI)? </vt:lpstr>
      <vt:lpstr>Problem Statement </vt:lpstr>
      <vt:lpstr>PowerPoint Presentation</vt:lpstr>
      <vt:lpstr>Prior Work:  Regression Research Papers</vt:lpstr>
      <vt:lpstr>PowerPoint Presentation</vt:lpstr>
      <vt:lpstr>PowerPoint Presentation</vt:lpstr>
      <vt:lpstr>PowerPoint Presentation</vt:lpstr>
      <vt:lpstr>PowerPoint Presentation</vt:lpstr>
      <vt:lpstr>Data Sources &amp; Collection Summary</vt:lpstr>
      <vt:lpstr>Table Description &amp; Predictors </vt:lpstr>
      <vt:lpstr>PowerPoint Presentation</vt:lpstr>
      <vt:lpstr>Data Constraints</vt:lpstr>
      <vt:lpstr>PowerPoint Presentation</vt:lpstr>
      <vt:lpstr>PowerPoint Presentation</vt:lpstr>
      <vt:lpstr>Data Visualizations &amp; Exploration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Cross-Country Analysis of the Effects of Economic Freedom and Labor Force Quality on Foreign Direct Investment    Himanshu Sharma  Rahul Bankey  Rishabh Singh  Simran Agichani  </dc:title>
  <dc:creator>Himanshu Sharma</dc:creator>
  <cp:lastModifiedBy>Rahul Bankey</cp:lastModifiedBy>
  <cp:revision>60</cp:revision>
  <dcterms:created xsi:type="dcterms:W3CDTF">2023-03-14T20:44:22Z</dcterms:created>
  <dcterms:modified xsi:type="dcterms:W3CDTF">2023-04-24T21:13:06Z</dcterms:modified>
</cp:coreProperties>
</file>